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1430000" cy="12573000"/>
  <p:notesSz cx="11430000" cy="12573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/Relationships>
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2102358"/>
            <a:ext cx="9715500" cy="14241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chemeClr val="bg1"/>
                </a:solidFill>
                <a:latin typeface="Yu Gothic"/>
                <a:cs typeface="Yu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797808"/>
            <a:ext cx="8001000" cy="1695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0" i="0">
                <a:solidFill>
                  <a:srgbClr val="CAD6DE"/>
                </a:solidFill>
                <a:latin typeface="Yu Gothic"/>
                <a:cs typeface="Yu Gothic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chemeClr val="bg1"/>
                </a:solidFill>
                <a:latin typeface="Yu Gothic"/>
                <a:cs typeface="Yu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50" b="0" i="0">
                <a:solidFill>
                  <a:srgbClr val="CAD6DE"/>
                </a:solidFill>
                <a:latin typeface="Yu Gothic"/>
                <a:cs typeface="Yu Gothic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chemeClr val="bg1"/>
                </a:solidFill>
                <a:latin typeface="Yu Gothic"/>
                <a:cs typeface="Yu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71500" y="1559814"/>
            <a:ext cx="4972050" cy="44759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886450" y="1559814"/>
            <a:ext cx="4972050" cy="44759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chemeClr val="bg1"/>
                </a:solidFill>
                <a:latin typeface="Yu Gothic"/>
                <a:cs typeface="Yu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24879" y="492125"/>
            <a:ext cx="8077200" cy="539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chemeClr val="bg1"/>
                </a:solidFill>
                <a:latin typeface="Yu Gothic"/>
                <a:cs typeface="Yu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62969" y="1497012"/>
            <a:ext cx="5817870" cy="17049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0" i="0">
                <a:solidFill>
                  <a:srgbClr val="CAD6DE"/>
                </a:solidFill>
                <a:latin typeface="Yu Gothic"/>
                <a:cs typeface="Yu Gothic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886200" y="6307074"/>
            <a:ext cx="3657600" cy="3390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71500" y="6307074"/>
            <a:ext cx="2628900" cy="3390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229600" y="6307074"/>
            <a:ext cx="2628900" cy="3390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hyperlink" Target="https://gamma.app/?utm_source=made-with-gamma" TargetMode="External"/><Relationship Id="rId5" Type="http://schemas.openxmlformats.org/officeDocument/2006/relationships/image" Target="../media/image2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hyperlink" Target="https://gamma.app/?utm_source=made-with-gamma" TargetMode="External"/><Relationship Id="rId8" Type="http://schemas.openxmlformats.org/officeDocument/2006/relationships/image" Target="../media/image2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hyperlink" Target="https://gamma.app/?utm_source=made-with-gamma" TargetMode="External"/><Relationship Id="rId8" Type="http://schemas.openxmlformats.org/officeDocument/2006/relationships/image" Target="../media/image2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hyperlink" Target="https://github.com/Codesofsahil/TECKNOVA-HC-102.git" TargetMode="External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Relationship Id="rId9" Type="http://schemas.openxmlformats.org/officeDocument/2006/relationships/image" Target="../media/image25.png"/><Relationship Id="rId10" Type="http://schemas.openxmlformats.org/officeDocument/2006/relationships/image" Target="../media/image26.png"/><Relationship Id="rId11" Type="http://schemas.openxmlformats.org/officeDocument/2006/relationships/hyperlink" Target="https://gamma.app/?utm_source=made-with-gamma" TargetMode="External"/><Relationship Id="rId1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1430000" cy="6781800"/>
          </a:xfrm>
          <a:custGeom>
            <a:avLst/>
            <a:gdLst/>
            <a:ahLst/>
            <a:cxnLst/>
            <a:rect l="l" t="t" r="r" b="b"/>
            <a:pathLst>
              <a:path w="11430000" h="6781800">
                <a:moveTo>
                  <a:pt x="11430000" y="0"/>
                </a:moveTo>
                <a:lnTo>
                  <a:pt x="0" y="0"/>
                </a:lnTo>
                <a:lnTo>
                  <a:pt x="0" y="6781800"/>
                </a:lnTo>
                <a:lnTo>
                  <a:pt x="11430000" y="6781800"/>
                </a:lnTo>
                <a:lnTo>
                  <a:pt x="11430000" y="0"/>
                </a:lnTo>
                <a:close/>
              </a:path>
            </a:pathLst>
          </a:custGeom>
          <a:solidFill>
            <a:srgbClr val="102836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50" cy="67817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11128" y="492125"/>
            <a:ext cx="4590415" cy="21209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750" spc="1350"/>
              <a:t>SOC</a:t>
            </a:r>
            <a:endParaRPr sz="6750"/>
          </a:p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dirty="0" sz="6750" spc="819"/>
              <a:t>PlΘtfoím</a:t>
            </a:r>
            <a:endParaRPr sz="6750"/>
          </a:p>
        </p:txBody>
      </p:sp>
      <p:sp>
        <p:nvSpPr>
          <p:cNvPr id="5" name="object 5" descr=""/>
          <p:cNvSpPr txBox="1"/>
          <p:nvPr/>
        </p:nvSpPr>
        <p:spPr>
          <a:xfrm>
            <a:off x="4911128" y="2901950"/>
            <a:ext cx="5753100" cy="9671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470">
                <a:solidFill>
                  <a:srgbClr val="FFFFFF"/>
                </a:solidFill>
                <a:latin typeface="Yu Gothic"/>
                <a:cs typeface="Yu Gothic"/>
              </a:rPr>
              <a:t>Complete</a:t>
            </a:r>
            <a:r>
              <a:rPr dirty="0" sz="2700" spc="-40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2700" spc="484">
                <a:solidFill>
                  <a:srgbClr val="FFFFFF"/>
                </a:solidFill>
                <a:latin typeface="Yu Gothic"/>
                <a:cs typeface="Yu Gothic"/>
              </a:rPr>
              <a:t>«nteípíise</a:t>
            </a:r>
            <a:r>
              <a:rPr dirty="0" sz="2700" spc="-35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2700" spc="395">
                <a:solidFill>
                  <a:srgbClr val="FFFFFF"/>
                </a:solidFill>
                <a:latin typeface="Yu Gothic"/>
                <a:cs typeface="Yu Gothic"/>
              </a:rPr>
              <a:t>«®ition</a:t>
            </a:r>
            <a:endParaRPr sz="270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2485"/>
              </a:spcBef>
            </a:pPr>
            <a:r>
              <a:rPr dirty="0" sz="1400" spc="-30">
                <a:solidFill>
                  <a:srgbClr val="CAD6DE"/>
                </a:solidFill>
                <a:latin typeface="Tahoma"/>
                <a:cs typeface="Tahoma"/>
              </a:rPr>
              <a:t>Intelligent</a:t>
            </a:r>
            <a:r>
              <a:rPr dirty="0" sz="1400" spc="-6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Security</a:t>
            </a:r>
            <a:r>
              <a:rPr dirty="0" sz="1400" spc="-6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Operations</a:t>
            </a:r>
            <a:r>
              <a:rPr dirty="0" sz="1400" spc="-6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Monitoring</a:t>
            </a:r>
            <a:r>
              <a:rPr dirty="0" sz="1400" spc="-6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and</a:t>
            </a:r>
            <a:r>
              <a:rPr dirty="0" sz="1400" spc="-6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30">
                <a:solidFill>
                  <a:srgbClr val="CAD6DE"/>
                </a:solidFill>
                <a:latin typeface="Tahoma"/>
                <a:cs typeface="Tahoma"/>
              </a:rPr>
              <a:t>Incident</a:t>
            </a:r>
            <a:r>
              <a:rPr dirty="0" sz="1400" spc="-6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Response</a:t>
            </a:r>
            <a:r>
              <a:rPr dirty="0" sz="1400" spc="-6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Platform</a:t>
            </a:r>
            <a:endParaRPr sz="1400">
              <a:latin typeface="Tahoma"/>
              <a:cs typeface="Tahoma"/>
            </a:endParaRPr>
          </a:p>
        </p:txBody>
      </p:sp>
      <p:grpSp>
        <p:nvGrpSpPr>
          <p:cNvPr id="6" name="object 6" descr=""/>
          <p:cNvGrpSpPr/>
          <p:nvPr/>
        </p:nvGrpSpPr>
        <p:grpSpPr>
          <a:xfrm>
            <a:off x="4924425" y="4207967"/>
            <a:ext cx="5867400" cy="28575"/>
            <a:chOff x="4924425" y="4207967"/>
            <a:chExt cx="5867400" cy="28575"/>
          </a:xfrm>
        </p:grpSpPr>
        <p:sp>
          <p:nvSpPr>
            <p:cNvPr id="7" name="object 7" descr=""/>
            <p:cNvSpPr/>
            <p:nvPr/>
          </p:nvSpPr>
          <p:spPr>
            <a:xfrm>
              <a:off x="4924425" y="4207967"/>
              <a:ext cx="5867400" cy="28575"/>
            </a:xfrm>
            <a:custGeom>
              <a:avLst/>
              <a:gdLst/>
              <a:ahLst/>
              <a:cxnLst/>
              <a:rect l="l" t="t" r="r" b="b"/>
              <a:pathLst>
                <a:path w="5867400" h="28575">
                  <a:moveTo>
                    <a:pt x="5867400" y="0"/>
                  </a:moveTo>
                  <a:lnTo>
                    <a:pt x="0" y="0"/>
                  </a:lnTo>
                  <a:lnTo>
                    <a:pt x="0" y="28575"/>
                  </a:lnTo>
                  <a:lnTo>
                    <a:pt x="5867400" y="28575"/>
                  </a:lnTo>
                  <a:lnTo>
                    <a:pt x="5867400" y="0"/>
                  </a:lnTo>
                  <a:close/>
                </a:path>
              </a:pathLst>
            </a:custGeom>
            <a:solidFill>
              <a:srgbClr val="CAD6DE">
                <a:alpha val="501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4924425" y="4227017"/>
              <a:ext cx="5867400" cy="9525"/>
            </a:xfrm>
            <a:custGeom>
              <a:avLst/>
              <a:gdLst/>
              <a:ahLst/>
              <a:cxnLst/>
              <a:rect l="l" t="t" r="r" b="b"/>
              <a:pathLst>
                <a:path w="5867400" h="9525">
                  <a:moveTo>
                    <a:pt x="5867400" y="0"/>
                  </a:moveTo>
                  <a:lnTo>
                    <a:pt x="0" y="0"/>
                  </a:lnTo>
                  <a:lnTo>
                    <a:pt x="0" y="9525"/>
                  </a:lnTo>
                  <a:lnTo>
                    <a:pt x="5867400" y="9525"/>
                  </a:lnTo>
                  <a:lnTo>
                    <a:pt x="5867400" y="0"/>
                  </a:lnTo>
                  <a:close/>
                </a:path>
              </a:pathLst>
            </a:custGeom>
            <a:solidFill>
              <a:srgbClr val="ECECED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 descr=""/>
          <p:cNvSpPr txBox="1"/>
          <p:nvPr/>
        </p:nvSpPr>
        <p:spPr>
          <a:xfrm>
            <a:off x="4911128" y="4611687"/>
            <a:ext cx="2226945" cy="714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95">
                <a:solidFill>
                  <a:srgbClr val="FFFFFF"/>
                </a:solidFill>
                <a:latin typeface="Yu Gothic"/>
                <a:cs typeface="Yu Gothic"/>
              </a:rPr>
              <a:t>AeΘm</a:t>
            </a:r>
            <a:r>
              <a:rPr dirty="0" sz="1650" spc="-75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1650" spc="300">
                <a:solidFill>
                  <a:srgbClr val="FFFFFF"/>
                </a:solidFill>
                <a:latin typeface="Yu Gothic"/>
                <a:cs typeface="Yu Gothic"/>
              </a:rPr>
              <a:t>A«C™NOV6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720"/>
              </a:spcBef>
            </a:pPr>
            <a:r>
              <a:rPr dirty="0" sz="1400" spc="-125" b="1">
                <a:solidFill>
                  <a:srgbClr val="CAD6DE"/>
                </a:solidFill>
                <a:latin typeface="Tahoma"/>
                <a:cs typeface="Tahoma"/>
              </a:rPr>
              <a:t>Leader:</a:t>
            </a:r>
            <a:r>
              <a:rPr dirty="0" sz="1400" spc="-45" b="1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>
                <a:solidFill>
                  <a:srgbClr val="CAD6DE"/>
                </a:solidFill>
                <a:latin typeface="Tahoma"/>
                <a:cs typeface="Tahoma"/>
              </a:rPr>
              <a:t>Meet</a:t>
            </a:r>
            <a:r>
              <a:rPr dirty="0" sz="1400" spc="-7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70">
                <a:solidFill>
                  <a:srgbClr val="CAD6DE"/>
                </a:solidFill>
                <a:latin typeface="Tahoma"/>
                <a:cs typeface="Tahoma"/>
              </a:rPr>
              <a:t>Jayesh</a:t>
            </a:r>
            <a:r>
              <a:rPr dirty="0" sz="1400" spc="-7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Patel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4911128" y="5472023"/>
            <a:ext cx="3023870" cy="5969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33900"/>
              </a:lnSpc>
              <a:spcBef>
                <a:spcPts val="90"/>
              </a:spcBef>
            </a:pPr>
            <a:r>
              <a:rPr dirty="0" sz="1400" spc="-125" b="1">
                <a:solidFill>
                  <a:srgbClr val="CAD6DE"/>
                </a:solidFill>
                <a:latin typeface="Tahoma"/>
                <a:cs typeface="Tahoma"/>
              </a:rPr>
              <a:t>Members:</a:t>
            </a:r>
            <a:r>
              <a:rPr dirty="0" sz="1400" spc="-50" b="1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Sahil</a:t>
            </a:r>
            <a:r>
              <a:rPr dirty="0" sz="1400" spc="-7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30">
                <a:solidFill>
                  <a:srgbClr val="CAD6DE"/>
                </a:solidFill>
                <a:latin typeface="Tahoma"/>
                <a:cs typeface="Tahoma"/>
              </a:rPr>
              <a:t>Sharma,</a:t>
            </a:r>
            <a:r>
              <a:rPr dirty="0" sz="1400" spc="-8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35">
                <a:solidFill>
                  <a:srgbClr val="CAD6DE"/>
                </a:solidFill>
                <a:latin typeface="Tahoma"/>
                <a:cs typeface="Tahoma"/>
              </a:rPr>
              <a:t>Kushal</a:t>
            </a:r>
            <a:r>
              <a:rPr dirty="0" sz="1400" spc="-7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Shukla, </a:t>
            </a:r>
            <a:r>
              <a:rPr dirty="0" sz="1400" spc="-50">
                <a:solidFill>
                  <a:srgbClr val="CAD6DE"/>
                </a:solidFill>
                <a:latin typeface="Tahoma"/>
                <a:cs typeface="Tahoma"/>
              </a:rPr>
              <a:t>Wakar</a:t>
            </a:r>
            <a:r>
              <a:rPr dirty="0" sz="1400" spc="-8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Khan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11" name="object 11" descr=""/>
          <p:cNvSpPr/>
          <p:nvPr/>
        </p:nvSpPr>
        <p:spPr>
          <a:xfrm>
            <a:off x="8724900" y="4648200"/>
            <a:ext cx="1152525" cy="342900"/>
          </a:xfrm>
          <a:custGeom>
            <a:avLst/>
            <a:gdLst/>
            <a:ahLst/>
            <a:cxnLst/>
            <a:rect l="l" t="t" r="r" b="b"/>
            <a:pathLst>
              <a:path w="1152525" h="342900">
                <a:moveTo>
                  <a:pt x="1136726" y="0"/>
                </a:moveTo>
                <a:lnTo>
                  <a:pt x="15798" y="0"/>
                </a:lnTo>
                <a:lnTo>
                  <a:pt x="13474" y="457"/>
                </a:lnTo>
                <a:lnTo>
                  <a:pt x="0" y="15798"/>
                </a:lnTo>
                <a:lnTo>
                  <a:pt x="0" y="324688"/>
                </a:lnTo>
                <a:lnTo>
                  <a:pt x="0" y="327101"/>
                </a:lnTo>
                <a:lnTo>
                  <a:pt x="15798" y="342900"/>
                </a:lnTo>
                <a:lnTo>
                  <a:pt x="1136726" y="342900"/>
                </a:lnTo>
                <a:lnTo>
                  <a:pt x="1152525" y="327101"/>
                </a:lnTo>
                <a:lnTo>
                  <a:pt x="1152525" y="15798"/>
                </a:lnTo>
                <a:lnTo>
                  <a:pt x="1139050" y="457"/>
                </a:lnTo>
                <a:lnTo>
                  <a:pt x="1136726" y="0"/>
                </a:lnTo>
                <a:close/>
              </a:path>
            </a:pathLst>
          </a:custGeom>
          <a:solidFill>
            <a:srgbClr val="04484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/>
          <p:nvPr/>
        </p:nvSpPr>
        <p:spPr>
          <a:xfrm>
            <a:off x="8724900" y="5086350"/>
            <a:ext cx="1514475" cy="342900"/>
          </a:xfrm>
          <a:custGeom>
            <a:avLst/>
            <a:gdLst/>
            <a:ahLst/>
            <a:cxnLst/>
            <a:rect l="l" t="t" r="r" b="b"/>
            <a:pathLst>
              <a:path w="1514475" h="342900">
                <a:moveTo>
                  <a:pt x="1498676" y="0"/>
                </a:moveTo>
                <a:lnTo>
                  <a:pt x="15798" y="0"/>
                </a:lnTo>
                <a:lnTo>
                  <a:pt x="13474" y="457"/>
                </a:lnTo>
                <a:lnTo>
                  <a:pt x="0" y="15798"/>
                </a:lnTo>
                <a:lnTo>
                  <a:pt x="0" y="324688"/>
                </a:lnTo>
                <a:lnTo>
                  <a:pt x="0" y="327101"/>
                </a:lnTo>
                <a:lnTo>
                  <a:pt x="15798" y="342900"/>
                </a:lnTo>
                <a:lnTo>
                  <a:pt x="1498676" y="342900"/>
                </a:lnTo>
                <a:lnTo>
                  <a:pt x="1514475" y="327101"/>
                </a:lnTo>
                <a:lnTo>
                  <a:pt x="1514475" y="15798"/>
                </a:lnTo>
                <a:lnTo>
                  <a:pt x="1501000" y="457"/>
                </a:lnTo>
                <a:lnTo>
                  <a:pt x="1498676" y="0"/>
                </a:lnTo>
                <a:close/>
              </a:path>
            </a:pathLst>
          </a:custGeom>
          <a:solidFill>
            <a:srgbClr val="04484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/>
          <p:nvPr/>
        </p:nvSpPr>
        <p:spPr>
          <a:xfrm>
            <a:off x="8724900" y="5514975"/>
            <a:ext cx="1600200" cy="342900"/>
          </a:xfrm>
          <a:custGeom>
            <a:avLst/>
            <a:gdLst/>
            <a:ahLst/>
            <a:cxnLst/>
            <a:rect l="l" t="t" r="r" b="b"/>
            <a:pathLst>
              <a:path w="1600200" h="342900">
                <a:moveTo>
                  <a:pt x="1584401" y="0"/>
                </a:moveTo>
                <a:lnTo>
                  <a:pt x="15798" y="0"/>
                </a:lnTo>
                <a:lnTo>
                  <a:pt x="13474" y="461"/>
                </a:lnTo>
                <a:lnTo>
                  <a:pt x="0" y="15800"/>
                </a:lnTo>
                <a:lnTo>
                  <a:pt x="0" y="324683"/>
                </a:lnTo>
                <a:lnTo>
                  <a:pt x="0" y="327099"/>
                </a:lnTo>
                <a:lnTo>
                  <a:pt x="15798" y="342900"/>
                </a:lnTo>
                <a:lnTo>
                  <a:pt x="1584401" y="342900"/>
                </a:lnTo>
                <a:lnTo>
                  <a:pt x="1600200" y="327099"/>
                </a:lnTo>
                <a:lnTo>
                  <a:pt x="1600200" y="15800"/>
                </a:lnTo>
                <a:lnTo>
                  <a:pt x="1586725" y="461"/>
                </a:lnTo>
                <a:lnTo>
                  <a:pt x="1584401" y="0"/>
                </a:lnTo>
                <a:close/>
              </a:path>
            </a:pathLst>
          </a:custGeom>
          <a:solidFill>
            <a:srgbClr val="04484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 txBox="1"/>
          <p:nvPr/>
        </p:nvSpPr>
        <p:spPr>
          <a:xfrm>
            <a:off x="8817571" y="4708842"/>
            <a:ext cx="963930" cy="2006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150" spc="-105">
                <a:solidFill>
                  <a:srgbClr val="CAD6DE"/>
                </a:solidFill>
                <a:latin typeface="Tahoma"/>
                <a:cs typeface="Tahoma"/>
              </a:rPr>
              <a:t>66+</a:t>
            </a:r>
            <a:r>
              <a:rPr dirty="0" sz="1150" spc="-8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150" spc="-10">
                <a:solidFill>
                  <a:srgbClr val="CAD6DE"/>
                </a:solidFill>
                <a:latin typeface="Tahoma"/>
                <a:cs typeface="Tahoma"/>
              </a:rPr>
              <a:t>FEATURES</a:t>
            </a:r>
            <a:endParaRPr sz="1150">
              <a:latin typeface="Tahoma"/>
              <a:cs typeface="Tahoma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8817571" y="5137467"/>
            <a:ext cx="1324610" cy="2006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150" spc="-35">
                <a:solidFill>
                  <a:srgbClr val="CAD6DE"/>
                </a:solidFill>
                <a:latin typeface="Tahoma"/>
                <a:cs typeface="Tahoma"/>
              </a:rPr>
              <a:t>ENTERPRISE</a:t>
            </a:r>
            <a:r>
              <a:rPr dirty="0" sz="1150" spc="-2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150" spc="-20">
                <a:solidFill>
                  <a:srgbClr val="CAD6DE"/>
                </a:solidFill>
                <a:latin typeface="Tahoma"/>
                <a:cs typeface="Tahoma"/>
              </a:rPr>
              <a:t>GRADE</a:t>
            </a:r>
            <a:endParaRPr sz="1150">
              <a:latin typeface="Tahoma"/>
              <a:cs typeface="Tahoma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8817571" y="5575617"/>
            <a:ext cx="1415415" cy="2006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150">
                <a:solidFill>
                  <a:srgbClr val="CAD6DE"/>
                </a:solidFill>
                <a:latin typeface="Tahoma"/>
                <a:cs typeface="Tahoma"/>
              </a:rPr>
              <a:t>PRODUCTION</a:t>
            </a:r>
            <a:r>
              <a:rPr dirty="0" sz="1150" spc="-4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150" spc="-20">
                <a:solidFill>
                  <a:srgbClr val="CAD6DE"/>
                </a:solidFill>
                <a:latin typeface="Tahoma"/>
                <a:cs typeface="Tahoma"/>
              </a:rPr>
              <a:t>READY</a:t>
            </a:r>
            <a:endParaRPr sz="1150">
              <a:latin typeface="Tahoma"/>
              <a:cs typeface="Tahoma"/>
            </a:endParaRPr>
          </a:p>
        </p:txBody>
      </p:sp>
      <p:pic>
        <p:nvPicPr>
          <p:cNvPr id="17" name="object 17" descr="">
            <a:hlinkClick r:id="rId3"/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80244" y="6267450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1430000" cy="11582400"/>
          </a:xfrm>
          <a:custGeom>
            <a:avLst/>
            <a:gdLst/>
            <a:ahLst/>
            <a:cxnLst/>
            <a:rect l="l" t="t" r="r" b="b"/>
            <a:pathLst>
              <a:path w="11430000" h="11582400">
                <a:moveTo>
                  <a:pt x="11430000" y="0"/>
                </a:moveTo>
                <a:lnTo>
                  <a:pt x="0" y="0"/>
                </a:lnTo>
                <a:lnTo>
                  <a:pt x="0" y="11582400"/>
                </a:lnTo>
                <a:lnTo>
                  <a:pt x="11430000" y="11582400"/>
                </a:lnTo>
                <a:lnTo>
                  <a:pt x="11430000" y="0"/>
                </a:lnTo>
                <a:close/>
              </a:path>
            </a:pathLst>
          </a:custGeom>
          <a:solidFill>
            <a:srgbClr val="10283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495"/>
              <a:t>Ahe</a:t>
            </a:r>
            <a:r>
              <a:rPr dirty="0" spc="-50"/>
              <a:t> </a:t>
            </a:r>
            <a:r>
              <a:rPr dirty="0" spc="160"/>
              <a:t>ChΘllen➆e</a:t>
            </a:r>
            <a:r>
              <a:rPr dirty="0" spc="-160"/>
              <a:t> </a:t>
            </a:r>
            <a:r>
              <a:rPr dirty="0" spc="795"/>
              <a:t>We</a:t>
            </a:r>
            <a:r>
              <a:rPr dirty="0" spc="-50"/>
              <a:t> </a:t>
            </a:r>
            <a:r>
              <a:rPr dirty="0" spc="475"/>
              <a:t>Solve</a:t>
            </a:r>
          </a:p>
        </p:txBody>
      </p:sp>
      <p:grpSp>
        <p:nvGrpSpPr>
          <p:cNvPr id="4" name="object 4" descr=""/>
          <p:cNvGrpSpPr/>
          <p:nvPr/>
        </p:nvGrpSpPr>
        <p:grpSpPr>
          <a:xfrm>
            <a:off x="638175" y="2019299"/>
            <a:ext cx="4857750" cy="1143000"/>
            <a:chOff x="638175" y="2019299"/>
            <a:chExt cx="4857750" cy="1143000"/>
          </a:xfrm>
        </p:grpSpPr>
        <p:sp>
          <p:nvSpPr>
            <p:cNvPr id="5" name="object 5" descr=""/>
            <p:cNvSpPr/>
            <p:nvPr/>
          </p:nvSpPr>
          <p:spPr>
            <a:xfrm>
              <a:off x="647700" y="2028824"/>
              <a:ext cx="4838700" cy="1123950"/>
            </a:xfrm>
            <a:custGeom>
              <a:avLst/>
              <a:gdLst/>
              <a:ahLst/>
              <a:cxnLst/>
              <a:rect l="l" t="t" r="r" b="b"/>
              <a:pathLst>
                <a:path w="4838700" h="1123950">
                  <a:moveTo>
                    <a:pt x="4827206" y="0"/>
                  </a:moveTo>
                  <a:lnTo>
                    <a:pt x="11489" y="0"/>
                  </a:lnTo>
                  <a:lnTo>
                    <a:pt x="9798" y="342"/>
                  </a:lnTo>
                  <a:lnTo>
                    <a:pt x="0" y="11493"/>
                  </a:lnTo>
                  <a:lnTo>
                    <a:pt x="0" y="1110703"/>
                  </a:lnTo>
                  <a:lnTo>
                    <a:pt x="0" y="1112456"/>
                  </a:lnTo>
                  <a:lnTo>
                    <a:pt x="11489" y="1123950"/>
                  </a:lnTo>
                  <a:lnTo>
                    <a:pt x="4827206" y="1123950"/>
                  </a:lnTo>
                  <a:lnTo>
                    <a:pt x="4838700" y="1112456"/>
                  </a:lnTo>
                  <a:lnTo>
                    <a:pt x="4838700" y="11493"/>
                  </a:lnTo>
                  <a:lnTo>
                    <a:pt x="4828895" y="342"/>
                  </a:lnTo>
                  <a:lnTo>
                    <a:pt x="4827206" y="0"/>
                  </a:lnTo>
                  <a:close/>
                </a:path>
              </a:pathLst>
            </a:custGeom>
            <a:solidFill>
              <a:srgbClr val="10283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647700" y="2028824"/>
              <a:ext cx="4838700" cy="1123950"/>
            </a:xfrm>
            <a:custGeom>
              <a:avLst/>
              <a:gdLst/>
              <a:ahLst/>
              <a:cxnLst/>
              <a:rect l="l" t="t" r="r" b="b"/>
              <a:pathLst>
                <a:path w="4838700" h="1123950">
                  <a:moveTo>
                    <a:pt x="0" y="1110703"/>
                  </a:moveTo>
                  <a:lnTo>
                    <a:pt x="0" y="13246"/>
                  </a:lnTo>
                  <a:lnTo>
                    <a:pt x="0" y="11493"/>
                  </a:lnTo>
                  <a:lnTo>
                    <a:pt x="337" y="9791"/>
                  </a:lnTo>
                  <a:lnTo>
                    <a:pt x="1007" y="8178"/>
                  </a:lnTo>
                  <a:lnTo>
                    <a:pt x="1681" y="6553"/>
                  </a:lnTo>
                  <a:lnTo>
                    <a:pt x="2639" y="5118"/>
                  </a:lnTo>
                  <a:lnTo>
                    <a:pt x="11489" y="0"/>
                  </a:lnTo>
                  <a:lnTo>
                    <a:pt x="13246" y="0"/>
                  </a:lnTo>
                  <a:lnTo>
                    <a:pt x="4825453" y="0"/>
                  </a:lnTo>
                  <a:lnTo>
                    <a:pt x="4827206" y="0"/>
                  </a:lnTo>
                  <a:lnTo>
                    <a:pt x="4828895" y="342"/>
                  </a:lnTo>
                  <a:lnTo>
                    <a:pt x="4838700" y="11493"/>
                  </a:lnTo>
                  <a:lnTo>
                    <a:pt x="4838700" y="13246"/>
                  </a:lnTo>
                  <a:lnTo>
                    <a:pt x="4838700" y="1110703"/>
                  </a:lnTo>
                  <a:lnTo>
                    <a:pt x="4838700" y="1112456"/>
                  </a:lnTo>
                  <a:lnTo>
                    <a:pt x="4838357" y="1114145"/>
                  </a:lnTo>
                  <a:lnTo>
                    <a:pt x="4827206" y="1123950"/>
                  </a:lnTo>
                  <a:lnTo>
                    <a:pt x="4825453" y="1123950"/>
                  </a:lnTo>
                  <a:lnTo>
                    <a:pt x="13246" y="1123950"/>
                  </a:lnTo>
                  <a:lnTo>
                    <a:pt x="11489" y="1123950"/>
                  </a:lnTo>
                  <a:lnTo>
                    <a:pt x="9798" y="1123607"/>
                  </a:lnTo>
                  <a:lnTo>
                    <a:pt x="0" y="1112456"/>
                  </a:lnTo>
                  <a:lnTo>
                    <a:pt x="0" y="1110703"/>
                  </a:lnTo>
                  <a:close/>
                </a:path>
              </a:pathLst>
            </a:custGeom>
            <a:ln w="19050">
              <a:solidFill>
                <a:srgbClr val="495F6E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 descr=""/>
          <p:cNvSpPr txBox="1"/>
          <p:nvPr/>
        </p:nvSpPr>
        <p:spPr>
          <a:xfrm>
            <a:off x="662969" y="2201862"/>
            <a:ext cx="4808220" cy="714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75260">
              <a:lnSpc>
                <a:spcPct val="100000"/>
              </a:lnSpc>
              <a:spcBef>
                <a:spcPts val="135"/>
              </a:spcBef>
            </a:pPr>
            <a:r>
              <a:rPr dirty="0" sz="1650" spc="330">
                <a:solidFill>
                  <a:srgbClr val="CAD6DE"/>
                </a:solidFill>
                <a:latin typeface="Yu Gothic"/>
                <a:cs typeface="Yu Gothic"/>
              </a:rPr>
              <a:t>6leít</a:t>
            </a:r>
            <a:r>
              <a:rPr dirty="0" sz="1650" spc="-10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204">
                <a:solidFill>
                  <a:srgbClr val="CAD6DE"/>
                </a:solidFill>
                <a:latin typeface="Yu Gothic"/>
                <a:cs typeface="Yu Gothic"/>
              </a:rPr>
              <a:t>OveíloΘ®</a:t>
            </a:r>
            <a:endParaRPr sz="1650">
              <a:latin typeface="Yu Gothic"/>
              <a:cs typeface="Yu Gothic"/>
            </a:endParaRPr>
          </a:p>
          <a:p>
            <a:pPr marL="175260">
              <a:lnSpc>
                <a:spcPct val="100000"/>
              </a:lnSpc>
              <a:spcBef>
                <a:spcPts val="1720"/>
              </a:spcBef>
            </a:pP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Analysts</a:t>
            </a:r>
            <a:r>
              <a:rPr dirty="0" sz="1400" spc="-9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drowning</a:t>
            </a:r>
            <a:r>
              <a:rPr dirty="0" sz="1400" spc="-9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in</a:t>
            </a:r>
            <a:r>
              <a:rPr dirty="0" sz="1400" spc="-9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noise</a:t>
            </a:r>
            <a:endParaRPr sz="1400">
              <a:latin typeface="Tahoma"/>
              <a:cs typeface="Tahoma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638175" y="3343275"/>
            <a:ext cx="4857750" cy="1143000"/>
            <a:chOff x="638175" y="3343275"/>
            <a:chExt cx="4857750" cy="1143000"/>
          </a:xfrm>
        </p:grpSpPr>
        <p:sp>
          <p:nvSpPr>
            <p:cNvPr id="9" name="object 9" descr=""/>
            <p:cNvSpPr/>
            <p:nvPr/>
          </p:nvSpPr>
          <p:spPr>
            <a:xfrm>
              <a:off x="647700" y="3352800"/>
              <a:ext cx="4838700" cy="1123950"/>
            </a:xfrm>
            <a:custGeom>
              <a:avLst/>
              <a:gdLst/>
              <a:ahLst/>
              <a:cxnLst/>
              <a:rect l="l" t="t" r="r" b="b"/>
              <a:pathLst>
                <a:path w="4838700" h="1123950">
                  <a:moveTo>
                    <a:pt x="4827206" y="0"/>
                  </a:moveTo>
                  <a:lnTo>
                    <a:pt x="11489" y="0"/>
                  </a:lnTo>
                  <a:lnTo>
                    <a:pt x="9798" y="342"/>
                  </a:lnTo>
                  <a:lnTo>
                    <a:pt x="0" y="11493"/>
                  </a:lnTo>
                  <a:lnTo>
                    <a:pt x="0" y="1110703"/>
                  </a:lnTo>
                  <a:lnTo>
                    <a:pt x="0" y="1112456"/>
                  </a:lnTo>
                  <a:lnTo>
                    <a:pt x="11489" y="1123950"/>
                  </a:lnTo>
                  <a:lnTo>
                    <a:pt x="4827206" y="1123950"/>
                  </a:lnTo>
                  <a:lnTo>
                    <a:pt x="4838700" y="1112456"/>
                  </a:lnTo>
                  <a:lnTo>
                    <a:pt x="4838700" y="11493"/>
                  </a:lnTo>
                  <a:lnTo>
                    <a:pt x="4828895" y="342"/>
                  </a:lnTo>
                  <a:lnTo>
                    <a:pt x="4827206" y="0"/>
                  </a:lnTo>
                  <a:close/>
                </a:path>
              </a:pathLst>
            </a:custGeom>
            <a:solidFill>
              <a:srgbClr val="10283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647700" y="3352800"/>
              <a:ext cx="4838700" cy="1123950"/>
            </a:xfrm>
            <a:custGeom>
              <a:avLst/>
              <a:gdLst/>
              <a:ahLst/>
              <a:cxnLst/>
              <a:rect l="l" t="t" r="r" b="b"/>
              <a:pathLst>
                <a:path w="4838700" h="1123950">
                  <a:moveTo>
                    <a:pt x="0" y="1110703"/>
                  </a:moveTo>
                  <a:lnTo>
                    <a:pt x="0" y="13246"/>
                  </a:lnTo>
                  <a:lnTo>
                    <a:pt x="0" y="11493"/>
                  </a:lnTo>
                  <a:lnTo>
                    <a:pt x="337" y="9791"/>
                  </a:lnTo>
                  <a:lnTo>
                    <a:pt x="1007" y="8178"/>
                  </a:lnTo>
                  <a:lnTo>
                    <a:pt x="1681" y="6553"/>
                  </a:lnTo>
                  <a:lnTo>
                    <a:pt x="2639" y="5118"/>
                  </a:lnTo>
                  <a:lnTo>
                    <a:pt x="3879" y="3873"/>
                  </a:lnTo>
                  <a:lnTo>
                    <a:pt x="5119" y="2628"/>
                  </a:lnTo>
                  <a:lnTo>
                    <a:pt x="6553" y="1676"/>
                  </a:lnTo>
                  <a:lnTo>
                    <a:pt x="8176" y="1003"/>
                  </a:lnTo>
                  <a:lnTo>
                    <a:pt x="9798" y="342"/>
                  </a:lnTo>
                  <a:lnTo>
                    <a:pt x="11489" y="0"/>
                  </a:lnTo>
                  <a:lnTo>
                    <a:pt x="13246" y="0"/>
                  </a:lnTo>
                  <a:lnTo>
                    <a:pt x="4825453" y="0"/>
                  </a:lnTo>
                  <a:lnTo>
                    <a:pt x="4827206" y="0"/>
                  </a:lnTo>
                  <a:lnTo>
                    <a:pt x="4828895" y="342"/>
                  </a:lnTo>
                  <a:lnTo>
                    <a:pt x="4838700" y="11493"/>
                  </a:lnTo>
                  <a:lnTo>
                    <a:pt x="4838700" y="13246"/>
                  </a:lnTo>
                  <a:lnTo>
                    <a:pt x="4838700" y="1110703"/>
                  </a:lnTo>
                  <a:lnTo>
                    <a:pt x="4838700" y="1112456"/>
                  </a:lnTo>
                  <a:lnTo>
                    <a:pt x="4838357" y="1114145"/>
                  </a:lnTo>
                  <a:lnTo>
                    <a:pt x="4827206" y="1123950"/>
                  </a:lnTo>
                  <a:lnTo>
                    <a:pt x="4825453" y="1123950"/>
                  </a:lnTo>
                  <a:lnTo>
                    <a:pt x="13246" y="1123950"/>
                  </a:lnTo>
                  <a:lnTo>
                    <a:pt x="11489" y="1123950"/>
                  </a:lnTo>
                  <a:lnTo>
                    <a:pt x="9798" y="1123607"/>
                  </a:lnTo>
                  <a:lnTo>
                    <a:pt x="0" y="1112456"/>
                  </a:lnTo>
                  <a:lnTo>
                    <a:pt x="0" y="1110703"/>
                  </a:lnTo>
                  <a:close/>
                </a:path>
              </a:pathLst>
            </a:custGeom>
            <a:ln w="19050">
              <a:solidFill>
                <a:srgbClr val="495F6E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 descr=""/>
          <p:cNvSpPr txBox="1"/>
          <p:nvPr/>
        </p:nvSpPr>
        <p:spPr>
          <a:xfrm>
            <a:off x="662969" y="3525837"/>
            <a:ext cx="4808220" cy="72390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75260">
              <a:lnSpc>
                <a:spcPct val="100000"/>
              </a:lnSpc>
              <a:spcBef>
                <a:spcPts val="135"/>
              </a:spcBef>
            </a:pPr>
            <a:r>
              <a:rPr dirty="0" sz="1650" spc="190">
                <a:solidFill>
                  <a:srgbClr val="CAD6DE"/>
                </a:solidFill>
                <a:latin typeface="Yu Gothic"/>
                <a:cs typeface="Yu Gothic"/>
              </a:rPr>
              <a:t>FíΘ➆mente®</a:t>
            </a:r>
            <a:r>
              <a:rPr dirty="0" sz="1650" spc="-15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-20">
                <a:solidFill>
                  <a:srgbClr val="CAD6DE"/>
                </a:solidFill>
                <a:latin typeface="Yu Gothic"/>
                <a:cs typeface="Yu Gothic"/>
              </a:rPr>
              <a:t>ÐΘtΘ</a:t>
            </a:r>
            <a:endParaRPr sz="1650">
              <a:latin typeface="Yu Gothic"/>
              <a:cs typeface="Yu Gothic"/>
            </a:endParaRPr>
          </a:p>
          <a:p>
            <a:pPr marL="175260">
              <a:lnSpc>
                <a:spcPct val="100000"/>
              </a:lnSpc>
              <a:spcBef>
                <a:spcPts val="1795"/>
              </a:spcBef>
            </a:pPr>
            <a:r>
              <a:rPr dirty="0" sz="1400">
                <a:solidFill>
                  <a:srgbClr val="CAD6DE"/>
                </a:solidFill>
                <a:latin typeface="Tahoma"/>
                <a:cs typeface="Tahoma"/>
              </a:rPr>
              <a:t>Disconnected</a:t>
            </a:r>
            <a:r>
              <a:rPr dirty="0" sz="1400" spc="-9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log</a:t>
            </a:r>
            <a:r>
              <a:rPr dirty="0" sz="1400" spc="-9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sources</a:t>
            </a:r>
            <a:endParaRPr sz="1400">
              <a:latin typeface="Tahoma"/>
              <a:cs typeface="Tahoma"/>
            </a:endParaRPr>
          </a:p>
        </p:txBody>
      </p:sp>
      <p:grpSp>
        <p:nvGrpSpPr>
          <p:cNvPr id="12" name="object 12" descr=""/>
          <p:cNvGrpSpPr/>
          <p:nvPr/>
        </p:nvGrpSpPr>
        <p:grpSpPr>
          <a:xfrm>
            <a:off x="638175" y="4667250"/>
            <a:ext cx="4857750" cy="1152525"/>
            <a:chOff x="638175" y="4667250"/>
            <a:chExt cx="4857750" cy="1152525"/>
          </a:xfrm>
        </p:grpSpPr>
        <p:sp>
          <p:nvSpPr>
            <p:cNvPr id="13" name="object 13" descr=""/>
            <p:cNvSpPr/>
            <p:nvPr/>
          </p:nvSpPr>
          <p:spPr>
            <a:xfrm>
              <a:off x="647700" y="4676775"/>
              <a:ext cx="4838700" cy="1133475"/>
            </a:xfrm>
            <a:custGeom>
              <a:avLst/>
              <a:gdLst/>
              <a:ahLst/>
              <a:cxnLst/>
              <a:rect l="l" t="t" r="r" b="b"/>
              <a:pathLst>
                <a:path w="4838700" h="1133475">
                  <a:moveTo>
                    <a:pt x="4827206" y="0"/>
                  </a:moveTo>
                  <a:lnTo>
                    <a:pt x="11489" y="0"/>
                  </a:lnTo>
                  <a:lnTo>
                    <a:pt x="9798" y="342"/>
                  </a:lnTo>
                  <a:lnTo>
                    <a:pt x="0" y="11493"/>
                  </a:lnTo>
                  <a:lnTo>
                    <a:pt x="0" y="1120228"/>
                  </a:lnTo>
                  <a:lnTo>
                    <a:pt x="0" y="1121981"/>
                  </a:lnTo>
                  <a:lnTo>
                    <a:pt x="11489" y="1133475"/>
                  </a:lnTo>
                  <a:lnTo>
                    <a:pt x="4827206" y="1133475"/>
                  </a:lnTo>
                  <a:lnTo>
                    <a:pt x="4838700" y="1121981"/>
                  </a:lnTo>
                  <a:lnTo>
                    <a:pt x="4838700" y="11493"/>
                  </a:lnTo>
                  <a:lnTo>
                    <a:pt x="4828895" y="342"/>
                  </a:lnTo>
                  <a:lnTo>
                    <a:pt x="4827206" y="0"/>
                  </a:lnTo>
                  <a:close/>
                </a:path>
              </a:pathLst>
            </a:custGeom>
            <a:solidFill>
              <a:srgbClr val="10283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647700" y="4676775"/>
              <a:ext cx="4838700" cy="1133475"/>
            </a:xfrm>
            <a:custGeom>
              <a:avLst/>
              <a:gdLst/>
              <a:ahLst/>
              <a:cxnLst/>
              <a:rect l="l" t="t" r="r" b="b"/>
              <a:pathLst>
                <a:path w="4838700" h="1133475">
                  <a:moveTo>
                    <a:pt x="0" y="1120228"/>
                  </a:moveTo>
                  <a:lnTo>
                    <a:pt x="0" y="13246"/>
                  </a:lnTo>
                  <a:lnTo>
                    <a:pt x="0" y="11493"/>
                  </a:lnTo>
                  <a:lnTo>
                    <a:pt x="337" y="9791"/>
                  </a:lnTo>
                  <a:lnTo>
                    <a:pt x="1007" y="8178"/>
                  </a:lnTo>
                  <a:lnTo>
                    <a:pt x="1681" y="6553"/>
                  </a:lnTo>
                  <a:lnTo>
                    <a:pt x="2639" y="5118"/>
                  </a:lnTo>
                  <a:lnTo>
                    <a:pt x="3879" y="3873"/>
                  </a:lnTo>
                  <a:lnTo>
                    <a:pt x="5119" y="2628"/>
                  </a:lnTo>
                  <a:lnTo>
                    <a:pt x="6553" y="1676"/>
                  </a:lnTo>
                  <a:lnTo>
                    <a:pt x="8176" y="1003"/>
                  </a:lnTo>
                  <a:lnTo>
                    <a:pt x="9798" y="342"/>
                  </a:lnTo>
                  <a:lnTo>
                    <a:pt x="11489" y="0"/>
                  </a:lnTo>
                  <a:lnTo>
                    <a:pt x="13246" y="0"/>
                  </a:lnTo>
                  <a:lnTo>
                    <a:pt x="4825453" y="0"/>
                  </a:lnTo>
                  <a:lnTo>
                    <a:pt x="4827206" y="0"/>
                  </a:lnTo>
                  <a:lnTo>
                    <a:pt x="4828895" y="342"/>
                  </a:lnTo>
                  <a:lnTo>
                    <a:pt x="4838700" y="11493"/>
                  </a:lnTo>
                  <a:lnTo>
                    <a:pt x="4838700" y="13246"/>
                  </a:lnTo>
                  <a:lnTo>
                    <a:pt x="4838700" y="1120228"/>
                  </a:lnTo>
                  <a:lnTo>
                    <a:pt x="4838700" y="1121981"/>
                  </a:lnTo>
                  <a:lnTo>
                    <a:pt x="4838357" y="1123670"/>
                  </a:lnTo>
                  <a:lnTo>
                    <a:pt x="4827206" y="1133475"/>
                  </a:lnTo>
                  <a:lnTo>
                    <a:pt x="4825453" y="1133475"/>
                  </a:lnTo>
                  <a:lnTo>
                    <a:pt x="13246" y="1133475"/>
                  </a:lnTo>
                  <a:lnTo>
                    <a:pt x="11489" y="1133475"/>
                  </a:lnTo>
                  <a:lnTo>
                    <a:pt x="9798" y="1133132"/>
                  </a:lnTo>
                  <a:lnTo>
                    <a:pt x="0" y="1121981"/>
                  </a:lnTo>
                  <a:lnTo>
                    <a:pt x="0" y="1120228"/>
                  </a:lnTo>
                  <a:close/>
                </a:path>
              </a:pathLst>
            </a:custGeom>
            <a:ln w="19050">
              <a:solidFill>
                <a:srgbClr val="495F6E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 descr=""/>
          <p:cNvSpPr txBox="1"/>
          <p:nvPr/>
        </p:nvSpPr>
        <p:spPr>
          <a:xfrm>
            <a:off x="662969" y="4859337"/>
            <a:ext cx="4808220" cy="714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75260">
              <a:lnSpc>
                <a:spcPct val="100000"/>
              </a:lnSpc>
              <a:spcBef>
                <a:spcPts val="135"/>
              </a:spcBef>
            </a:pPr>
            <a:r>
              <a:rPr dirty="0" sz="1650" spc="55">
                <a:solidFill>
                  <a:srgbClr val="CAD6DE"/>
                </a:solidFill>
                <a:latin typeface="Yu Gothic"/>
                <a:cs typeface="Yu Gothic"/>
              </a:rPr>
              <a:t>MΘnuΘl</a:t>
            </a:r>
            <a:r>
              <a:rPr dirty="0" sz="1650" spc="-15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225">
                <a:solidFill>
                  <a:srgbClr val="CAD6DE"/>
                </a:solidFill>
                <a:latin typeface="Yu Gothic"/>
                <a:cs typeface="Yu Gothic"/>
              </a:rPr>
              <a:t>OpeíΘtions</a:t>
            </a:r>
            <a:endParaRPr sz="1650">
              <a:latin typeface="Yu Gothic"/>
              <a:cs typeface="Yu Gothic"/>
            </a:endParaRPr>
          </a:p>
          <a:p>
            <a:pPr marL="175260">
              <a:lnSpc>
                <a:spcPct val="100000"/>
              </a:lnSpc>
              <a:spcBef>
                <a:spcPts val="1720"/>
              </a:spcBef>
            </a:pPr>
            <a:r>
              <a:rPr dirty="0" sz="1400">
                <a:solidFill>
                  <a:srgbClr val="CAD6DE"/>
                </a:solidFill>
                <a:latin typeface="Tahoma"/>
                <a:cs typeface="Tahoma"/>
              </a:rPr>
              <a:t>Slow</a:t>
            </a:r>
            <a:r>
              <a:rPr dirty="0" sz="1400" spc="-5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incident</a:t>
            </a:r>
            <a:r>
              <a:rPr dirty="0" sz="1400" spc="-5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response</a:t>
            </a:r>
            <a:endParaRPr sz="1400">
              <a:latin typeface="Tahoma"/>
              <a:cs typeface="Tahoma"/>
            </a:endParaRPr>
          </a:p>
        </p:txBody>
      </p:sp>
      <p:pic>
        <p:nvPicPr>
          <p:cNvPr id="16" name="object 1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8175" y="6019800"/>
            <a:ext cx="4857749" cy="4857749"/>
          </a:xfrm>
          <a:prstGeom prst="rect">
            <a:avLst/>
          </a:prstGeom>
        </p:spPr>
      </p:pic>
      <p:sp>
        <p:nvSpPr>
          <p:cNvPr id="17" name="object 17" descr=""/>
          <p:cNvSpPr txBox="1"/>
          <p:nvPr/>
        </p:nvSpPr>
        <p:spPr>
          <a:xfrm>
            <a:off x="624879" y="1473200"/>
            <a:ext cx="7217409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5321300" algn="l"/>
              </a:tabLst>
            </a:pPr>
            <a:r>
              <a:rPr dirty="0" sz="2000" spc="400">
                <a:solidFill>
                  <a:srgbClr val="FFFFFF"/>
                </a:solidFill>
                <a:latin typeface="Yu Gothic"/>
                <a:cs typeface="Yu Gothic"/>
              </a:rPr>
              <a:t>Cuííent</a:t>
            </a:r>
            <a:r>
              <a:rPr dirty="0" sz="2000" spc="-35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Yu Gothic"/>
                <a:cs typeface="Yu Gothic"/>
              </a:rPr>
              <a:t>ReΘlitK</a:t>
            </a:r>
            <a:r>
              <a:rPr dirty="0" sz="2000">
                <a:solidFill>
                  <a:srgbClr val="FFFFFF"/>
                </a:solidFill>
                <a:latin typeface="Yu Gothic"/>
                <a:cs typeface="Yu Gothic"/>
              </a:rPr>
              <a:t>	</a:t>
            </a:r>
            <a:r>
              <a:rPr dirty="0" sz="2000" spc="420">
                <a:solidFill>
                  <a:srgbClr val="FFFFFF"/>
                </a:solidFill>
                <a:latin typeface="Yu Gothic"/>
                <a:cs typeface="Yu Gothic"/>
              </a:rPr>
              <a:t>Ouí</a:t>
            </a:r>
            <a:r>
              <a:rPr dirty="0" sz="2000" spc="-95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2000" spc="270">
                <a:solidFill>
                  <a:srgbClr val="FFFFFF"/>
                </a:solidFill>
                <a:latin typeface="Yu Gothic"/>
                <a:cs typeface="Yu Gothic"/>
              </a:rPr>
              <a:t>Solution</a:t>
            </a:r>
            <a:endParaRPr sz="2000">
              <a:latin typeface="Yu Gothic"/>
              <a:cs typeface="Yu Gothic"/>
            </a:endParaRPr>
          </a:p>
        </p:txBody>
      </p:sp>
      <p:sp>
        <p:nvSpPr>
          <p:cNvPr id="18" name="object 18" descr=""/>
          <p:cNvSpPr/>
          <p:nvPr/>
        </p:nvSpPr>
        <p:spPr>
          <a:xfrm>
            <a:off x="5943600" y="2019299"/>
            <a:ext cx="4857750" cy="1104900"/>
          </a:xfrm>
          <a:custGeom>
            <a:avLst/>
            <a:gdLst/>
            <a:ahLst/>
            <a:cxnLst/>
            <a:rect l="l" t="t" r="r" b="b"/>
            <a:pathLst>
              <a:path w="4857750" h="1104900">
                <a:moveTo>
                  <a:pt x="4838001" y="0"/>
                </a:moveTo>
                <a:lnTo>
                  <a:pt x="19748" y="0"/>
                </a:lnTo>
                <a:lnTo>
                  <a:pt x="16852" y="571"/>
                </a:lnTo>
                <a:lnTo>
                  <a:pt x="0" y="19748"/>
                </a:lnTo>
                <a:lnTo>
                  <a:pt x="0" y="1082128"/>
                </a:lnTo>
                <a:lnTo>
                  <a:pt x="0" y="1085151"/>
                </a:lnTo>
                <a:lnTo>
                  <a:pt x="19748" y="1104900"/>
                </a:lnTo>
                <a:lnTo>
                  <a:pt x="4838001" y="1104900"/>
                </a:lnTo>
                <a:lnTo>
                  <a:pt x="4857750" y="1085151"/>
                </a:lnTo>
                <a:lnTo>
                  <a:pt x="4857750" y="19748"/>
                </a:lnTo>
                <a:lnTo>
                  <a:pt x="4840897" y="571"/>
                </a:lnTo>
                <a:lnTo>
                  <a:pt x="4838001" y="0"/>
                </a:lnTo>
                <a:close/>
              </a:path>
            </a:pathLst>
          </a:custGeom>
          <a:solidFill>
            <a:srgbClr val="09978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object 19" descr=""/>
          <p:cNvSpPr txBox="1"/>
          <p:nvPr/>
        </p:nvSpPr>
        <p:spPr>
          <a:xfrm>
            <a:off x="6116192" y="2182812"/>
            <a:ext cx="2806700" cy="714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150">
                <a:solidFill>
                  <a:srgbClr val="FFFFFF"/>
                </a:solidFill>
                <a:latin typeface="Yu Gothic"/>
                <a:cs typeface="Yu Gothic"/>
              </a:rPr>
              <a:t>6I-</a:t>
            </a:r>
            <a:r>
              <a:rPr dirty="0" sz="1650" spc="330">
                <a:solidFill>
                  <a:srgbClr val="FFFFFF"/>
                </a:solidFill>
                <a:latin typeface="Yu Gothic"/>
                <a:cs typeface="Yu Gothic"/>
              </a:rPr>
              <a:t>Poweíe®</a:t>
            </a:r>
            <a:r>
              <a:rPr dirty="0" sz="1650" spc="-5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1650" spc="265">
                <a:solidFill>
                  <a:srgbClr val="FFFFFF"/>
                </a:solidFill>
                <a:latin typeface="Yu Gothic"/>
                <a:cs typeface="Yu Gothic"/>
              </a:rPr>
              <a:t>Ðetestion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720"/>
              </a:spcBef>
            </a:pPr>
            <a:r>
              <a:rPr dirty="0" sz="1400" spc="-30">
                <a:solidFill>
                  <a:srgbClr val="FFFFFF"/>
                </a:solidFill>
                <a:latin typeface="Tahoma"/>
                <a:cs typeface="Tahoma"/>
              </a:rPr>
              <a:t>Intelligent</a:t>
            </a:r>
            <a:r>
              <a:rPr dirty="0" sz="1400" spc="-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400" spc="-30">
                <a:solidFill>
                  <a:srgbClr val="FFFFFF"/>
                </a:solidFill>
                <a:latin typeface="Tahoma"/>
                <a:cs typeface="Tahoma"/>
              </a:rPr>
              <a:t>threat</a:t>
            </a:r>
            <a:r>
              <a:rPr dirty="0" sz="1400" spc="-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ahoma"/>
                <a:cs typeface="Tahoma"/>
              </a:rPr>
              <a:t>correlation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20" name="object 20" descr=""/>
          <p:cNvSpPr/>
          <p:nvPr/>
        </p:nvSpPr>
        <p:spPr>
          <a:xfrm>
            <a:off x="5943600" y="3305175"/>
            <a:ext cx="4857750" cy="1104900"/>
          </a:xfrm>
          <a:custGeom>
            <a:avLst/>
            <a:gdLst/>
            <a:ahLst/>
            <a:cxnLst/>
            <a:rect l="l" t="t" r="r" b="b"/>
            <a:pathLst>
              <a:path w="4857750" h="1104900">
                <a:moveTo>
                  <a:pt x="4838001" y="0"/>
                </a:moveTo>
                <a:lnTo>
                  <a:pt x="19748" y="0"/>
                </a:lnTo>
                <a:lnTo>
                  <a:pt x="16852" y="571"/>
                </a:lnTo>
                <a:lnTo>
                  <a:pt x="0" y="19748"/>
                </a:lnTo>
                <a:lnTo>
                  <a:pt x="0" y="1082128"/>
                </a:lnTo>
                <a:lnTo>
                  <a:pt x="0" y="1085151"/>
                </a:lnTo>
                <a:lnTo>
                  <a:pt x="19748" y="1104900"/>
                </a:lnTo>
                <a:lnTo>
                  <a:pt x="4838001" y="1104900"/>
                </a:lnTo>
                <a:lnTo>
                  <a:pt x="4857750" y="1085151"/>
                </a:lnTo>
                <a:lnTo>
                  <a:pt x="4857750" y="19748"/>
                </a:lnTo>
                <a:lnTo>
                  <a:pt x="4840897" y="571"/>
                </a:lnTo>
                <a:lnTo>
                  <a:pt x="4838001" y="0"/>
                </a:lnTo>
                <a:close/>
              </a:path>
            </a:pathLst>
          </a:custGeom>
          <a:solidFill>
            <a:srgbClr val="09978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object 21" descr=""/>
          <p:cNvSpPr txBox="1"/>
          <p:nvPr/>
        </p:nvSpPr>
        <p:spPr>
          <a:xfrm>
            <a:off x="6116192" y="3468687"/>
            <a:ext cx="2117725" cy="72390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204">
                <a:solidFill>
                  <a:srgbClr val="FFFFFF"/>
                </a:solidFill>
                <a:latin typeface="Yu Gothic"/>
                <a:cs typeface="Yu Gothic"/>
              </a:rPr>
              <a:t>Unifie®</a:t>
            </a:r>
            <a:r>
              <a:rPr dirty="0" sz="1650" spc="5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1650" spc="215">
                <a:solidFill>
                  <a:srgbClr val="FFFFFF"/>
                </a:solidFill>
                <a:latin typeface="Yu Gothic"/>
                <a:cs typeface="Yu Gothic"/>
              </a:rPr>
              <a:t>PlΘtfoím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795"/>
              </a:spcBef>
            </a:pPr>
            <a:r>
              <a:rPr dirty="0" sz="1400" spc="-10">
                <a:solidFill>
                  <a:srgbClr val="FFFFFF"/>
                </a:solidFill>
                <a:latin typeface="Tahoma"/>
                <a:cs typeface="Tahoma"/>
              </a:rPr>
              <a:t>Single</a:t>
            </a:r>
            <a:r>
              <a:rPr dirty="0" sz="140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ahoma"/>
                <a:cs typeface="Tahoma"/>
              </a:rPr>
              <a:t>pane</a:t>
            </a:r>
            <a:r>
              <a:rPr dirty="0" sz="140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40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140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FFFFFF"/>
                </a:solidFill>
                <a:latin typeface="Tahoma"/>
                <a:cs typeface="Tahoma"/>
              </a:rPr>
              <a:t>glass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22" name="object 22" descr=""/>
          <p:cNvSpPr/>
          <p:nvPr/>
        </p:nvSpPr>
        <p:spPr>
          <a:xfrm>
            <a:off x="5943600" y="4591050"/>
            <a:ext cx="4857750" cy="1114425"/>
          </a:xfrm>
          <a:custGeom>
            <a:avLst/>
            <a:gdLst/>
            <a:ahLst/>
            <a:cxnLst/>
            <a:rect l="l" t="t" r="r" b="b"/>
            <a:pathLst>
              <a:path w="4857750" h="1114425">
                <a:moveTo>
                  <a:pt x="4838001" y="0"/>
                </a:moveTo>
                <a:lnTo>
                  <a:pt x="19748" y="0"/>
                </a:lnTo>
                <a:lnTo>
                  <a:pt x="16852" y="571"/>
                </a:lnTo>
                <a:lnTo>
                  <a:pt x="0" y="19748"/>
                </a:lnTo>
                <a:lnTo>
                  <a:pt x="0" y="1091653"/>
                </a:lnTo>
                <a:lnTo>
                  <a:pt x="0" y="1094676"/>
                </a:lnTo>
                <a:lnTo>
                  <a:pt x="19748" y="1114425"/>
                </a:lnTo>
                <a:lnTo>
                  <a:pt x="4838001" y="1114425"/>
                </a:lnTo>
                <a:lnTo>
                  <a:pt x="4857750" y="1094676"/>
                </a:lnTo>
                <a:lnTo>
                  <a:pt x="4857750" y="19748"/>
                </a:lnTo>
                <a:lnTo>
                  <a:pt x="4840897" y="571"/>
                </a:lnTo>
                <a:lnTo>
                  <a:pt x="4838001" y="0"/>
                </a:lnTo>
                <a:close/>
              </a:path>
            </a:pathLst>
          </a:custGeom>
          <a:solidFill>
            <a:srgbClr val="09978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object 23" descr=""/>
          <p:cNvSpPr txBox="1"/>
          <p:nvPr/>
        </p:nvSpPr>
        <p:spPr>
          <a:xfrm>
            <a:off x="6116192" y="4764087"/>
            <a:ext cx="2345055" cy="714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370">
                <a:solidFill>
                  <a:srgbClr val="FFFFFF"/>
                </a:solidFill>
                <a:latin typeface="Yu Gothic"/>
                <a:cs typeface="Yu Gothic"/>
              </a:rPr>
              <a:t>SO6R</a:t>
            </a:r>
            <a:r>
              <a:rPr dirty="0" sz="1650" spc="-80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1650" spc="260">
                <a:solidFill>
                  <a:srgbClr val="FFFFFF"/>
                </a:solidFill>
                <a:latin typeface="Yu Gothic"/>
                <a:cs typeface="Yu Gothic"/>
              </a:rPr>
              <a:t>6utomΘtion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720"/>
              </a:spcBef>
            </a:pPr>
            <a:r>
              <a:rPr dirty="0" sz="1400" spc="-40">
                <a:solidFill>
                  <a:srgbClr val="FFFFFF"/>
                </a:solidFill>
                <a:latin typeface="Tahoma"/>
                <a:cs typeface="Tahoma"/>
              </a:rPr>
              <a:t>Instant</a:t>
            </a:r>
            <a:r>
              <a:rPr dirty="0" sz="1400" spc="-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ahoma"/>
                <a:cs typeface="Tahoma"/>
              </a:rPr>
              <a:t>incident</a:t>
            </a:r>
            <a:r>
              <a:rPr dirty="0" sz="1400" spc="-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ahoma"/>
                <a:cs typeface="Tahoma"/>
              </a:rPr>
              <a:t>response</a:t>
            </a:r>
            <a:endParaRPr sz="1400">
              <a:latin typeface="Tahoma"/>
              <a:cs typeface="Tahoma"/>
            </a:endParaRPr>
          </a:p>
        </p:txBody>
      </p:sp>
      <p:pic>
        <p:nvPicPr>
          <p:cNvPr id="24" name="object 2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600" y="5905500"/>
            <a:ext cx="4857749" cy="4857749"/>
          </a:xfrm>
          <a:prstGeom prst="rect">
            <a:avLst/>
          </a:prstGeom>
        </p:spPr>
      </p:pic>
      <p:pic>
        <p:nvPicPr>
          <p:cNvPr id="25" name="object 25" descr="">
            <a:hlinkClick r:id="rId4"/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580244" y="11068050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1430000" cy="9029700"/>
          </a:xfrm>
          <a:custGeom>
            <a:avLst/>
            <a:gdLst/>
            <a:ahLst/>
            <a:cxnLst/>
            <a:rect l="l" t="t" r="r" b="b"/>
            <a:pathLst>
              <a:path w="11430000" h="9029700">
                <a:moveTo>
                  <a:pt x="11430000" y="0"/>
                </a:moveTo>
                <a:lnTo>
                  <a:pt x="0" y="0"/>
                </a:lnTo>
                <a:lnTo>
                  <a:pt x="0" y="9029700"/>
                </a:lnTo>
                <a:lnTo>
                  <a:pt x="11430000" y="9029700"/>
                </a:lnTo>
                <a:lnTo>
                  <a:pt x="11430000" y="0"/>
                </a:lnTo>
                <a:close/>
              </a:path>
            </a:pathLst>
          </a:custGeom>
          <a:solidFill>
            <a:srgbClr val="10283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615"/>
              <a:t>«nteípíise</a:t>
            </a:r>
            <a:r>
              <a:rPr dirty="0" spc="-165"/>
              <a:t> </a:t>
            </a:r>
            <a:r>
              <a:rPr dirty="0" spc="625"/>
              <a:t>6íshitestuíe</a:t>
            </a:r>
            <a:r>
              <a:rPr dirty="0" spc="-25"/>
              <a:t> </a:t>
            </a:r>
            <a:r>
              <a:rPr dirty="0" spc="330"/>
              <a:t>Pipeline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8175" y="1400174"/>
            <a:ext cx="910831" cy="6560345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1717878" y="1563687"/>
            <a:ext cx="2758440" cy="611505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225">
                <a:solidFill>
                  <a:srgbClr val="CAD6DE"/>
                </a:solidFill>
                <a:latin typeface="Yu Gothic"/>
                <a:cs typeface="Yu Gothic"/>
              </a:rPr>
              <a:t>Multi-</a:t>
            </a:r>
            <a:r>
              <a:rPr dirty="0" sz="1650" spc="260">
                <a:solidFill>
                  <a:srgbClr val="CAD6DE"/>
                </a:solidFill>
                <a:latin typeface="Yu Gothic"/>
                <a:cs typeface="Yu Gothic"/>
              </a:rPr>
              <a:t>Souíse</a:t>
            </a:r>
            <a:r>
              <a:rPr dirty="0" sz="1650" spc="10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114">
                <a:solidFill>
                  <a:srgbClr val="CAD6DE"/>
                </a:solidFill>
                <a:latin typeface="Yu Gothic"/>
                <a:cs typeface="Yu Gothic"/>
              </a:rPr>
              <a:t>Lo➆s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195"/>
              </a:spcBef>
            </a:pPr>
            <a:r>
              <a:rPr dirty="0" sz="1400" spc="-40">
                <a:solidFill>
                  <a:srgbClr val="CAD6DE"/>
                </a:solidFill>
                <a:latin typeface="Tahoma"/>
                <a:cs typeface="Tahoma"/>
              </a:rPr>
              <a:t>Firewall,</a:t>
            </a:r>
            <a:r>
              <a:rPr dirty="0" sz="1400" spc="-7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45">
                <a:solidFill>
                  <a:srgbClr val="CAD6DE"/>
                </a:solidFill>
                <a:latin typeface="Tahoma"/>
                <a:cs typeface="Tahoma"/>
              </a:rPr>
              <a:t>IDS,</a:t>
            </a:r>
            <a:r>
              <a:rPr dirty="0" sz="1400" spc="-7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5">
                <a:solidFill>
                  <a:srgbClr val="CAD6DE"/>
                </a:solidFill>
                <a:latin typeface="Tahoma"/>
                <a:cs typeface="Tahoma"/>
              </a:rPr>
              <a:t>EDR,</a:t>
            </a:r>
            <a:r>
              <a:rPr dirty="0" sz="1400" spc="-7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Cloud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90"/>
              </a:spcBef>
            </a:pPr>
            <a:endParaRPr sz="14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650" spc="180">
                <a:solidFill>
                  <a:srgbClr val="CAD6DE"/>
                </a:solidFill>
                <a:latin typeface="Yu Gothic"/>
                <a:cs typeface="Yu Gothic"/>
              </a:rPr>
              <a:t>NoímΘlisΘtion</a:t>
            </a:r>
            <a:r>
              <a:rPr dirty="0" sz="1650" spc="-15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155">
                <a:solidFill>
                  <a:srgbClr val="CAD6DE"/>
                </a:solidFill>
                <a:latin typeface="Yu Gothic"/>
                <a:cs typeface="Yu Gothic"/>
              </a:rPr>
              <a:t>«n➆ine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195"/>
              </a:spcBef>
            </a:pPr>
            <a:r>
              <a:rPr dirty="0" sz="1400" spc="-50">
                <a:solidFill>
                  <a:srgbClr val="CAD6DE"/>
                </a:solidFill>
                <a:latin typeface="Tahoma"/>
                <a:cs typeface="Tahoma"/>
              </a:rPr>
              <a:t>CEF,</a:t>
            </a:r>
            <a:r>
              <a:rPr dirty="0" sz="1400" spc="-9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35">
                <a:solidFill>
                  <a:srgbClr val="CAD6DE"/>
                </a:solidFill>
                <a:latin typeface="Tahoma"/>
                <a:cs typeface="Tahoma"/>
              </a:rPr>
              <a:t>JSON,</a:t>
            </a:r>
            <a:r>
              <a:rPr dirty="0" sz="1400" spc="-8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Syslog</a:t>
            </a:r>
            <a:r>
              <a:rPr dirty="0" sz="1400" spc="-8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parsing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90"/>
              </a:spcBef>
            </a:pPr>
            <a:endParaRPr sz="14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650" spc="225">
                <a:solidFill>
                  <a:srgbClr val="CAD6DE"/>
                </a:solidFill>
                <a:latin typeface="Yu Gothic"/>
                <a:cs typeface="Yu Gothic"/>
              </a:rPr>
              <a:t>CoííelΘtion</a:t>
            </a:r>
            <a:r>
              <a:rPr dirty="0" sz="1650" spc="10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155">
                <a:solidFill>
                  <a:srgbClr val="CAD6DE"/>
                </a:solidFill>
                <a:latin typeface="Yu Gothic"/>
                <a:cs typeface="Yu Gothic"/>
              </a:rPr>
              <a:t>«n➆ine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120"/>
              </a:spcBef>
            </a:pP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Event</a:t>
            </a:r>
            <a:r>
              <a:rPr dirty="0" sz="1400" spc="-7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pattern</a:t>
            </a:r>
            <a:r>
              <a:rPr dirty="0" sz="1400" spc="-7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matching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65"/>
              </a:spcBef>
            </a:pPr>
            <a:endParaRPr sz="14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650" spc="360">
                <a:solidFill>
                  <a:srgbClr val="CAD6DE"/>
                </a:solidFill>
                <a:latin typeface="Yu Gothic"/>
                <a:cs typeface="Yu Gothic"/>
              </a:rPr>
              <a:t>ML</a:t>
            </a:r>
            <a:r>
              <a:rPr dirty="0" sz="1650" spc="-80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265">
                <a:solidFill>
                  <a:srgbClr val="CAD6DE"/>
                </a:solidFill>
                <a:latin typeface="Yu Gothic"/>
                <a:cs typeface="Yu Gothic"/>
              </a:rPr>
              <a:t>Ðetestion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120"/>
              </a:spcBef>
            </a:pPr>
            <a:r>
              <a:rPr dirty="0" sz="1400">
                <a:solidFill>
                  <a:srgbClr val="CAD6DE"/>
                </a:solidFill>
                <a:latin typeface="Tahoma"/>
                <a:cs typeface="Tahoma"/>
              </a:rPr>
              <a:t>Anomaly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 identification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90"/>
              </a:spcBef>
            </a:pPr>
            <a:endParaRPr sz="14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650" spc="254">
                <a:solidFill>
                  <a:srgbClr val="CAD6DE"/>
                </a:solidFill>
                <a:latin typeface="Yu Gothic"/>
                <a:cs typeface="Yu Gothic"/>
              </a:rPr>
              <a:t>SmΘít</a:t>
            </a:r>
            <a:r>
              <a:rPr dirty="0" sz="1650" spc="-90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320">
                <a:solidFill>
                  <a:srgbClr val="CAD6DE"/>
                </a:solidFill>
                <a:latin typeface="Yu Gothic"/>
                <a:cs typeface="Yu Gothic"/>
              </a:rPr>
              <a:t>6leíts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195"/>
              </a:spcBef>
            </a:pPr>
            <a:r>
              <a:rPr dirty="0" sz="1400" spc="-25">
                <a:solidFill>
                  <a:srgbClr val="CAD6DE"/>
                </a:solidFill>
                <a:latin typeface="Tahoma"/>
                <a:cs typeface="Tahoma"/>
              </a:rPr>
              <a:t>Prioritised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threats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90"/>
              </a:spcBef>
            </a:pPr>
            <a:endParaRPr sz="14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650" spc="370">
                <a:solidFill>
                  <a:srgbClr val="CAD6DE"/>
                </a:solidFill>
                <a:latin typeface="Yu Gothic"/>
                <a:cs typeface="Yu Gothic"/>
              </a:rPr>
              <a:t>SO6R</a:t>
            </a:r>
            <a:r>
              <a:rPr dirty="0" sz="1650" spc="-15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285">
                <a:solidFill>
                  <a:srgbClr val="CAD6DE"/>
                </a:solidFill>
                <a:latin typeface="Yu Gothic"/>
                <a:cs typeface="Yu Gothic"/>
              </a:rPr>
              <a:t>Response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195"/>
              </a:spcBef>
            </a:pPr>
            <a:r>
              <a:rPr dirty="0" sz="1400">
                <a:solidFill>
                  <a:srgbClr val="CAD6DE"/>
                </a:solidFill>
                <a:latin typeface="Tahoma"/>
                <a:cs typeface="Tahoma"/>
              </a:rPr>
              <a:t>Automated</a:t>
            </a:r>
            <a:r>
              <a:rPr dirty="0" sz="1400" spc="-9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remediation</a:t>
            </a:r>
            <a:endParaRPr sz="1400">
              <a:latin typeface="Tahoma"/>
              <a:cs typeface="Tahoma"/>
            </a:endParaRPr>
          </a:p>
        </p:txBody>
      </p:sp>
      <p:grpSp>
        <p:nvGrpSpPr>
          <p:cNvPr id="6" name="object 6" descr=""/>
          <p:cNvGrpSpPr/>
          <p:nvPr/>
        </p:nvGrpSpPr>
        <p:grpSpPr>
          <a:xfrm>
            <a:off x="638175" y="8162926"/>
            <a:ext cx="2028825" cy="361950"/>
            <a:chOff x="638175" y="8162926"/>
            <a:chExt cx="2028825" cy="361950"/>
          </a:xfrm>
        </p:grpSpPr>
        <p:sp>
          <p:nvSpPr>
            <p:cNvPr id="7" name="object 7" descr=""/>
            <p:cNvSpPr/>
            <p:nvPr/>
          </p:nvSpPr>
          <p:spPr>
            <a:xfrm>
              <a:off x="642937" y="8167689"/>
              <a:ext cx="2019300" cy="352425"/>
            </a:xfrm>
            <a:custGeom>
              <a:avLst/>
              <a:gdLst/>
              <a:ahLst/>
              <a:cxnLst/>
              <a:rect l="l" t="t" r="r" b="b"/>
              <a:pathLst>
                <a:path w="2019300" h="352425">
                  <a:moveTo>
                    <a:pt x="0" y="338970"/>
                  </a:moveTo>
                  <a:lnTo>
                    <a:pt x="0" y="13454"/>
                  </a:lnTo>
                  <a:lnTo>
                    <a:pt x="0" y="11667"/>
                  </a:lnTo>
                  <a:lnTo>
                    <a:pt x="342" y="9951"/>
                  </a:lnTo>
                  <a:lnTo>
                    <a:pt x="1022" y="8299"/>
                  </a:lnTo>
                  <a:lnTo>
                    <a:pt x="1706" y="6652"/>
                  </a:lnTo>
                  <a:lnTo>
                    <a:pt x="2678" y="5199"/>
                  </a:lnTo>
                  <a:lnTo>
                    <a:pt x="3939" y="3938"/>
                  </a:lnTo>
                  <a:lnTo>
                    <a:pt x="5204" y="2673"/>
                  </a:lnTo>
                  <a:lnTo>
                    <a:pt x="6657" y="1706"/>
                  </a:lnTo>
                  <a:lnTo>
                    <a:pt x="8304" y="1021"/>
                  </a:lnTo>
                  <a:lnTo>
                    <a:pt x="9951" y="336"/>
                  </a:lnTo>
                  <a:lnTo>
                    <a:pt x="11668" y="0"/>
                  </a:lnTo>
                  <a:lnTo>
                    <a:pt x="13454" y="0"/>
                  </a:lnTo>
                  <a:lnTo>
                    <a:pt x="2005850" y="0"/>
                  </a:lnTo>
                  <a:lnTo>
                    <a:pt x="2007628" y="0"/>
                  </a:lnTo>
                  <a:lnTo>
                    <a:pt x="2009343" y="336"/>
                  </a:lnTo>
                  <a:lnTo>
                    <a:pt x="2019300" y="11667"/>
                  </a:lnTo>
                  <a:lnTo>
                    <a:pt x="2019300" y="13454"/>
                  </a:lnTo>
                  <a:lnTo>
                    <a:pt x="2019300" y="338970"/>
                  </a:lnTo>
                  <a:lnTo>
                    <a:pt x="2019300" y="340751"/>
                  </a:lnTo>
                  <a:lnTo>
                    <a:pt x="2018957" y="342468"/>
                  </a:lnTo>
                  <a:lnTo>
                    <a:pt x="2005850" y="352425"/>
                  </a:lnTo>
                  <a:lnTo>
                    <a:pt x="13454" y="352425"/>
                  </a:lnTo>
                  <a:lnTo>
                    <a:pt x="0" y="340751"/>
                  </a:lnTo>
                  <a:lnTo>
                    <a:pt x="0" y="338970"/>
                  </a:lnTo>
                  <a:close/>
                </a:path>
              </a:pathLst>
            </a:custGeom>
            <a:ln w="9525">
              <a:solidFill>
                <a:srgbClr val="09978A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59532" y="8273999"/>
              <a:ext cx="131587" cy="152155"/>
            </a:xfrm>
            <a:prstGeom prst="rect">
              <a:avLst/>
            </a:prstGeom>
          </p:spPr>
        </p:pic>
      </p:grpSp>
      <p:pic>
        <p:nvPicPr>
          <p:cNvPr id="9" name="object 9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873329" y="8275875"/>
            <a:ext cx="153214" cy="149320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520857" y="8272826"/>
            <a:ext cx="152483" cy="153298"/>
          </a:xfrm>
          <a:prstGeom prst="rect">
            <a:avLst/>
          </a:prstGeom>
        </p:spPr>
      </p:pic>
      <p:pic>
        <p:nvPicPr>
          <p:cNvPr id="11" name="object 11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949475" y="8299785"/>
            <a:ext cx="152909" cy="100325"/>
          </a:xfrm>
          <a:prstGeom prst="rect">
            <a:avLst/>
          </a:prstGeom>
        </p:spPr>
      </p:pic>
      <p:sp>
        <p:nvSpPr>
          <p:cNvPr id="12" name="object 12" descr=""/>
          <p:cNvSpPr txBox="1"/>
          <p:nvPr/>
        </p:nvSpPr>
        <p:spPr>
          <a:xfrm>
            <a:off x="962124" y="8233093"/>
            <a:ext cx="1600835" cy="2006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150" spc="-55">
                <a:solidFill>
                  <a:srgbClr val="09978A"/>
                </a:solidFill>
                <a:latin typeface="Tahoma"/>
                <a:cs typeface="Tahoma"/>
              </a:rPr>
              <a:t>MITRE</a:t>
            </a:r>
            <a:r>
              <a:rPr dirty="0" sz="1150" spc="-65">
                <a:solidFill>
                  <a:srgbClr val="09978A"/>
                </a:solidFill>
                <a:latin typeface="Tahoma"/>
                <a:cs typeface="Tahoma"/>
              </a:rPr>
              <a:t> </a:t>
            </a:r>
            <a:r>
              <a:rPr dirty="0" sz="1150" spc="-60">
                <a:solidFill>
                  <a:srgbClr val="09978A"/>
                </a:solidFill>
                <a:latin typeface="Tahoma"/>
                <a:cs typeface="Tahoma"/>
              </a:rPr>
              <a:t>ATT&amp;CK </a:t>
            </a:r>
            <a:r>
              <a:rPr dirty="0" sz="1150" spc="-10">
                <a:solidFill>
                  <a:srgbClr val="09978A"/>
                </a:solidFill>
                <a:latin typeface="Tahoma"/>
                <a:cs typeface="Tahoma"/>
              </a:rPr>
              <a:t>MAPPING</a:t>
            </a:r>
            <a:endParaRPr sz="1150">
              <a:latin typeface="Tahoma"/>
              <a:cs typeface="Tahoma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2767012" y="8167689"/>
            <a:ext cx="2543175" cy="352425"/>
          </a:xfrm>
          <a:prstGeom prst="rect">
            <a:avLst/>
          </a:prstGeom>
          <a:ln w="16179">
            <a:solidFill>
              <a:srgbClr val="09978A"/>
            </a:solidFill>
          </a:ln>
        </p:spPr>
        <p:txBody>
          <a:bodyPr wrap="square" lIns="0" tIns="77470" rIns="0" bIns="0" rtlCol="0" vert="horz">
            <a:spAutoFit/>
          </a:bodyPr>
          <a:lstStyle/>
          <a:p>
            <a:pPr marL="329565">
              <a:lnSpc>
                <a:spcPct val="100000"/>
              </a:lnSpc>
              <a:spcBef>
                <a:spcPts val="610"/>
              </a:spcBef>
            </a:pPr>
            <a:r>
              <a:rPr dirty="0" sz="1150">
                <a:solidFill>
                  <a:srgbClr val="09978A"/>
                </a:solidFill>
                <a:latin typeface="Tahoma"/>
                <a:cs typeface="Tahoma"/>
              </a:rPr>
              <a:t>ROLE-BASED</a:t>
            </a:r>
            <a:r>
              <a:rPr dirty="0" sz="1150" spc="-30">
                <a:solidFill>
                  <a:srgbClr val="09978A"/>
                </a:solidFill>
                <a:latin typeface="Tahoma"/>
                <a:cs typeface="Tahoma"/>
              </a:rPr>
              <a:t> </a:t>
            </a:r>
            <a:r>
              <a:rPr dirty="0" sz="1150">
                <a:solidFill>
                  <a:srgbClr val="09978A"/>
                </a:solidFill>
                <a:latin typeface="Tahoma"/>
                <a:cs typeface="Tahoma"/>
              </a:rPr>
              <a:t>ACCESS</a:t>
            </a:r>
            <a:r>
              <a:rPr dirty="0" sz="1150" spc="-25">
                <a:solidFill>
                  <a:srgbClr val="09978A"/>
                </a:solidFill>
                <a:latin typeface="Tahoma"/>
                <a:cs typeface="Tahoma"/>
              </a:rPr>
              <a:t> </a:t>
            </a:r>
            <a:r>
              <a:rPr dirty="0" sz="1150" spc="-10">
                <a:solidFill>
                  <a:srgbClr val="09978A"/>
                </a:solidFill>
                <a:latin typeface="Tahoma"/>
                <a:cs typeface="Tahoma"/>
              </a:rPr>
              <a:t>CONTROL</a:t>
            </a:r>
            <a:endParaRPr sz="1150">
              <a:latin typeface="Tahoma"/>
              <a:cs typeface="Tahoma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5405437" y="8167689"/>
            <a:ext cx="2333625" cy="352425"/>
          </a:xfrm>
          <a:prstGeom prst="rect">
            <a:avLst/>
          </a:prstGeom>
          <a:ln w="16179">
            <a:solidFill>
              <a:srgbClr val="09978A"/>
            </a:solidFill>
          </a:ln>
        </p:spPr>
        <p:txBody>
          <a:bodyPr wrap="square" lIns="0" tIns="77470" rIns="0" bIns="0" rtlCol="0" vert="horz">
            <a:spAutoFit/>
          </a:bodyPr>
          <a:lstStyle/>
          <a:p>
            <a:pPr marL="335915">
              <a:lnSpc>
                <a:spcPct val="100000"/>
              </a:lnSpc>
              <a:spcBef>
                <a:spcPts val="610"/>
              </a:spcBef>
            </a:pPr>
            <a:r>
              <a:rPr dirty="0" sz="1150">
                <a:solidFill>
                  <a:srgbClr val="09978A"/>
                </a:solidFill>
                <a:latin typeface="Tahoma"/>
                <a:cs typeface="Tahoma"/>
              </a:rPr>
              <a:t>PLAYBOOK</a:t>
            </a:r>
            <a:r>
              <a:rPr dirty="0" sz="1150" spc="-90">
                <a:solidFill>
                  <a:srgbClr val="09978A"/>
                </a:solidFill>
                <a:latin typeface="Tahoma"/>
                <a:cs typeface="Tahoma"/>
              </a:rPr>
              <a:t> </a:t>
            </a:r>
            <a:r>
              <a:rPr dirty="0" sz="1150" spc="-10">
                <a:solidFill>
                  <a:srgbClr val="09978A"/>
                </a:solidFill>
                <a:latin typeface="Tahoma"/>
                <a:cs typeface="Tahoma"/>
              </a:rPr>
              <a:t>ORCHESTRATION</a:t>
            </a:r>
            <a:endParaRPr sz="1150">
              <a:latin typeface="Tahoma"/>
              <a:cs typeface="Tahoma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7834312" y="8167689"/>
            <a:ext cx="2476500" cy="352425"/>
          </a:xfrm>
          <a:prstGeom prst="rect">
            <a:avLst/>
          </a:prstGeom>
          <a:ln w="16179">
            <a:solidFill>
              <a:srgbClr val="09978A"/>
            </a:solidFill>
          </a:ln>
        </p:spPr>
        <p:txBody>
          <a:bodyPr wrap="square" lIns="0" tIns="77470" rIns="0" bIns="0" rtlCol="0" vert="horz">
            <a:spAutoFit/>
          </a:bodyPr>
          <a:lstStyle/>
          <a:p>
            <a:pPr marL="335915">
              <a:lnSpc>
                <a:spcPct val="100000"/>
              </a:lnSpc>
              <a:spcBef>
                <a:spcPts val="610"/>
              </a:spcBef>
            </a:pPr>
            <a:r>
              <a:rPr dirty="0" sz="1150" spc="-40">
                <a:solidFill>
                  <a:srgbClr val="09978A"/>
                </a:solidFill>
                <a:latin typeface="Tahoma"/>
                <a:cs typeface="Tahoma"/>
              </a:rPr>
              <a:t>MULTI-</a:t>
            </a:r>
            <a:r>
              <a:rPr dirty="0" sz="1150" spc="-20">
                <a:solidFill>
                  <a:srgbClr val="09978A"/>
                </a:solidFill>
                <a:latin typeface="Tahoma"/>
                <a:cs typeface="Tahoma"/>
              </a:rPr>
              <a:t>TENANT </a:t>
            </a:r>
            <a:r>
              <a:rPr dirty="0" sz="1150" spc="-10">
                <a:solidFill>
                  <a:srgbClr val="09978A"/>
                </a:solidFill>
                <a:latin typeface="Tahoma"/>
                <a:cs typeface="Tahoma"/>
              </a:rPr>
              <a:t>ARCHITECTURE</a:t>
            </a:r>
            <a:endParaRPr sz="1150">
              <a:latin typeface="Tahoma"/>
              <a:cs typeface="Tahoma"/>
            </a:endParaRPr>
          </a:p>
        </p:txBody>
      </p:sp>
      <p:pic>
        <p:nvPicPr>
          <p:cNvPr id="16" name="object 16" descr="">
            <a:hlinkClick r:id="rId7"/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9580244" y="8516873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1430000" cy="8582025"/>
          </a:xfrm>
          <a:custGeom>
            <a:avLst/>
            <a:gdLst/>
            <a:ahLst/>
            <a:cxnLst/>
            <a:rect l="l" t="t" r="r" b="b"/>
            <a:pathLst>
              <a:path w="11430000" h="8582025">
                <a:moveTo>
                  <a:pt x="11430000" y="0"/>
                </a:moveTo>
                <a:lnTo>
                  <a:pt x="0" y="0"/>
                </a:lnTo>
                <a:lnTo>
                  <a:pt x="0" y="8582025"/>
                </a:lnTo>
                <a:lnTo>
                  <a:pt x="11430000" y="8582025"/>
                </a:lnTo>
                <a:lnTo>
                  <a:pt x="11430000" y="0"/>
                </a:lnTo>
                <a:close/>
              </a:path>
            </a:pathLst>
          </a:custGeom>
          <a:solidFill>
            <a:srgbClr val="102836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7143750" y="0"/>
            <a:ext cx="4286250" cy="8582025"/>
            <a:chOff x="7143750" y="0"/>
            <a:chExt cx="4286250" cy="8582025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43750" y="0"/>
              <a:ext cx="4286250" cy="8582024"/>
            </a:xfrm>
            <a:prstGeom prst="rect">
              <a:avLst/>
            </a:prstGeom>
          </p:spPr>
        </p:pic>
        <p:pic>
          <p:nvPicPr>
            <p:cNvPr id="5" name="object 5" descr="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580244" y="8071866"/>
              <a:ext cx="1754504" cy="419100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615"/>
              <a:t>«nteípíise</a:t>
            </a:r>
            <a:r>
              <a:rPr dirty="0" spc="-35"/>
              <a:t> </a:t>
            </a:r>
            <a:r>
              <a:rPr dirty="0" spc="215"/>
              <a:t>CΘpΘbilities</a:t>
            </a:r>
          </a:p>
        </p:txBody>
      </p:sp>
      <p:grpSp>
        <p:nvGrpSpPr>
          <p:cNvPr id="7" name="object 7" descr=""/>
          <p:cNvGrpSpPr/>
          <p:nvPr/>
        </p:nvGrpSpPr>
        <p:grpSpPr>
          <a:xfrm>
            <a:off x="638175" y="1314450"/>
            <a:ext cx="5867400" cy="2133600"/>
            <a:chOff x="638175" y="1314450"/>
            <a:chExt cx="5867400" cy="2133600"/>
          </a:xfrm>
        </p:grpSpPr>
        <p:sp>
          <p:nvSpPr>
            <p:cNvPr id="8" name="object 8" descr=""/>
            <p:cNvSpPr/>
            <p:nvPr/>
          </p:nvSpPr>
          <p:spPr>
            <a:xfrm>
              <a:off x="647700" y="1323975"/>
              <a:ext cx="5848350" cy="2114550"/>
            </a:xfrm>
            <a:custGeom>
              <a:avLst/>
              <a:gdLst/>
              <a:ahLst/>
              <a:cxnLst/>
              <a:rect l="l" t="t" r="r" b="b"/>
              <a:pathLst>
                <a:path w="5848350" h="2114550">
                  <a:moveTo>
                    <a:pt x="5836856" y="0"/>
                  </a:moveTo>
                  <a:lnTo>
                    <a:pt x="11489" y="0"/>
                  </a:lnTo>
                  <a:lnTo>
                    <a:pt x="9798" y="330"/>
                  </a:lnTo>
                  <a:lnTo>
                    <a:pt x="0" y="11493"/>
                  </a:lnTo>
                  <a:lnTo>
                    <a:pt x="0" y="2101303"/>
                  </a:lnTo>
                  <a:lnTo>
                    <a:pt x="0" y="2103056"/>
                  </a:lnTo>
                  <a:lnTo>
                    <a:pt x="11489" y="2114550"/>
                  </a:lnTo>
                  <a:lnTo>
                    <a:pt x="5836856" y="2114550"/>
                  </a:lnTo>
                  <a:lnTo>
                    <a:pt x="5848350" y="2103056"/>
                  </a:lnTo>
                  <a:lnTo>
                    <a:pt x="5848350" y="11493"/>
                  </a:lnTo>
                  <a:lnTo>
                    <a:pt x="5838558" y="330"/>
                  </a:lnTo>
                  <a:lnTo>
                    <a:pt x="5836856" y="0"/>
                  </a:lnTo>
                  <a:close/>
                </a:path>
              </a:pathLst>
            </a:custGeom>
            <a:solidFill>
              <a:srgbClr val="10283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647700" y="1323975"/>
              <a:ext cx="5848350" cy="2114550"/>
            </a:xfrm>
            <a:custGeom>
              <a:avLst/>
              <a:gdLst/>
              <a:ahLst/>
              <a:cxnLst/>
              <a:rect l="l" t="t" r="r" b="b"/>
              <a:pathLst>
                <a:path w="5848350" h="2114550">
                  <a:moveTo>
                    <a:pt x="0" y="2101303"/>
                  </a:moveTo>
                  <a:lnTo>
                    <a:pt x="0" y="13246"/>
                  </a:lnTo>
                  <a:lnTo>
                    <a:pt x="0" y="11493"/>
                  </a:lnTo>
                  <a:lnTo>
                    <a:pt x="337" y="9791"/>
                  </a:lnTo>
                  <a:lnTo>
                    <a:pt x="1007" y="8178"/>
                  </a:lnTo>
                  <a:lnTo>
                    <a:pt x="1681" y="6553"/>
                  </a:lnTo>
                  <a:lnTo>
                    <a:pt x="2639" y="5118"/>
                  </a:lnTo>
                  <a:lnTo>
                    <a:pt x="3879" y="3873"/>
                  </a:lnTo>
                  <a:lnTo>
                    <a:pt x="5119" y="2641"/>
                  </a:lnTo>
                  <a:lnTo>
                    <a:pt x="6553" y="1676"/>
                  </a:lnTo>
                  <a:lnTo>
                    <a:pt x="8176" y="1003"/>
                  </a:lnTo>
                  <a:lnTo>
                    <a:pt x="9798" y="330"/>
                  </a:lnTo>
                  <a:lnTo>
                    <a:pt x="11489" y="0"/>
                  </a:lnTo>
                  <a:lnTo>
                    <a:pt x="13246" y="0"/>
                  </a:lnTo>
                  <a:lnTo>
                    <a:pt x="5835103" y="0"/>
                  </a:lnTo>
                  <a:lnTo>
                    <a:pt x="5836856" y="0"/>
                  </a:lnTo>
                  <a:lnTo>
                    <a:pt x="5838558" y="330"/>
                  </a:lnTo>
                  <a:lnTo>
                    <a:pt x="5840171" y="1003"/>
                  </a:lnTo>
                  <a:lnTo>
                    <a:pt x="5841796" y="1676"/>
                  </a:lnTo>
                  <a:lnTo>
                    <a:pt x="5848350" y="11493"/>
                  </a:lnTo>
                  <a:lnTo>
                    <a:pt x="5848350" y="13246"/>
                  </a:lnTo>
                  <a:lnTo>
                    <a:pt x="5848350" y="2101303"/>
                  </a:lnTo>
                  <a:lnTo>
                    <a:pt x="5848350" y="2103056"/>
                  </a:lnTo>
                  <a:lnTo>
                    <a:pt x="5848007" y="2104745"/>
                  </a:lnTo>
                  <a:lnTo>
                    <a:pt x="5836856" y="2114550"/>
                  </a:lnTo>
                  <a:lnTo>
                    <a:pt x="5835103" y="2114550"/>
                  </a:lnTo>
                  <a:lnTo>
                    <a:pt x="13246" y="2114550"/>
                  </a:lnTo>
                  <a:lnTo>
                    <a:pt x="11489" y="2114550"/>
                  </a:lnTo>
                  <a:lnTo>
                    <a:pt x="9798" y="2114207"/>
                  </a:lnTo>
                  <a:lnTo>
                    <a:pt x="8176" y="2113546"/>
                  </a:lnTo>
                  <a:lnTo>
                    <a:pt x="6553" y="2112860"/>
                  </a:lnTo>
                  <a:lnTo>
                    <a:pt x="5119" y="2111908"/>
                  </a:lnTo>
                  <a:lnTo>
                    <a:pt x="3879" y="2110663"/>
                  </a:lnTo>
                  <a:lnTo>
                    <a:pt x="2639" y="2109431"/>
                  </a:lnTo>
                  <a:lnTo>
                    <a:pt x="1681" y="2107996"/>
                  </a:lnTo>
                  <a:lnTo>
                    <a:pt x="1007" y="2106371"/>
                  </a:lnTo>
                  <a:lnTo>
                    <a:pt x="337" y="2104745"/>
                  </a:lnTo>
                  <a:lnTo>
                    <a:pt x="0" y="2103056"/>
                  </a:lnTo>
                  <a:lnTo>
                    <a:pt x="0" y="2101303"/>
                  </a:lnTo>
                  <a:close/>
                </a:path>
              </a:pathLst>
            </a:custGeom>
            <a:ln w="19050">
              <a:solidFill>
                <a:srgbClr val="495F6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657225" y="1333500"/>
              <a:ext cx="723900" cy="2095500"/>
            </a:xfrm>
            <a:custGeom>
              <a:avLst/>
              <a:gdLst/>
              <a:ahLst/>
              <a:cxnLst/>
              <a:rect l="l" t="t" r="r" b="b"/>
              <a:pathLst>
                <a:path w="723900" h="2095500">
                  <a:moveTo>
                    <a:pt x="723900" y="0"/>
                  </a:moveTo>
                  <a:lnTo>
                    <a:pt x="2693" y="0"/>
                  </a:lnTo>
                  <a:lnTo>
                    <a:pt x="1816" y="355"/>
                  </a:lnTo>
                  <a:lnTo>
                    <a:pt x="361" y="1816"/>
                  </a:lnTo>
                  <a:lnTo>
                    <a:pt x="0" y="2692"/>
                  </a:lnTo>
                  <a:lnTo>
                    <a:pt x="0" y="2091778"/>
                  </a:lnTo>
                  <a:lnTo>
                    <a:pt x="0" y="2092807"/>
                  </a:lnTo>
                  <a:lnTo>
                    <a:pt x="361" y="2093683"/>
                  </a:lnTo>
                  <a:lnTo>
                    <a:pt x="1816" y="2095131"/>
                  </a:lnTo>
                  <a:lnTo>
                    <a:pt x="2693" y="2095500"/>
                  </a:lnTo>
                  <a:lnTo>
                    <a:pt x="723900" y="2095500"/>
                  </a:lnTo>
                  <a:lnTo>
                    <a:pt x="723900" y="0"/>
                  </a:lnTo>
                  <a:close/>
                </a:path>
              </a:pathLst>
            </a:custGeom>
            <a:solidFill>
              <a:srgbClr val="2F465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889288" y="2367483"/>
              <a:ext cx="266700" cy="144145"/>
            </a:xfrm>
            <a:custGeom>
              <a:avLst/>
              <a:gdLst/>
              <a:ahLst/>
              <a:cxnLst/>
              <a:rect l="l" t="t" r="r" b="b"/>
              <a:pathLst>
                <a:path w="266700" h="144144">
                  <a:moveTo>
                    <a:pt x="180488" y="45072"/>
                  </a:moveTo>
                  <a:lnTo>
                    <a:pt x="176379" y="41838"/>
                  </a:lnTo>
                  <a:lnTo>
                    <a:pt x="171187" y="38179"/>
                  </a:lnTo>
                  <a:lnTo>
                    <a:pt x="164913" y="34095"/>
                  </a:lnTo>
                  <a:lnTo>
                    <a:pt x="157558" y="29591"/>
                  </a:lnTo>
                </a:path>
                <a:path w="266700" h="144144">
                  <a:moveTo>
                    <a:pt x="110956" y="1778"/>
                  </a:moveTo>
                  <a:lnTo>
                    <a:pt x="109244" y="1003"/>
                  </a:lnTo>
                  <a:lnTo>
                    <a:pt x="107443" y="419"/>
                  </a:lnTo>
                  <a:lnTo>
                    <a:pt x="105563" y="0"/>
                  </a:lnTo>
                </a:path>
                <a:path w="266700" h="144144">
                  <a:moveTo>
                    <a:pt x="180488" y="45072"/>
                  </a:moveTo>
                  <a:lnTo>
                    <a:pt x="176360" y="48422"/>
                  </a:lnTo>
                  <a:lnTo>
                    <a:pt x="171104" y="52222"/>
                  </a:lnTo>
                  <a:lnTo>
                    <a:pt x="164721" y="56470"/>
                  </a:lnTo>
                  <a:lnTo>
                    <a:pt x="157212" y="61163"/>
                  </a:lnTo>
                </a:path>
                <a:path w="266700" h="144144">
                  <a:moveTo>
                    <a:pt x="115133" y="86601"/>
                  </a:moveTo>
                  <a:lnTo>
                    <a:pt x="111635" y="88620"/>
                  </a:lnTo>
                  <a:lnTo>
                    <a:pt x="109740" y="89484"/>
                  </a:lnTo>
                  <a:lnTo>
                    <a:pt x="106992" y="90170"/>
                  </a:lnTo>
                  <a:lnTo>
                    <a:pt x="103841" y="90487"/>
                  </a:lnTo>
                  <a:lnTo>
                    <a:pt x="101535" y="86944"/>
                  </a:lnTo>
                  <a:lnTo>
                    <a:pt x="100552" y="83934"/>
                  </a:lnTo>
                  <a:lnTo>
                    <a:pt x="100408" y="69761"/>
                  </a:lnTo>
                </a:path>
                <a:path w="266700" h="144144">
                  <a:moveTo>
                    <a:pt x="100453" y="5981"/>
                  </a:moveTo>
                  <a:lnTo>
                    <a:pt x="100716" y="2260"/>
                  </a:lnTo>
                </a:path>
                <a:path w="266700" h="144144">
                  <a:moveTo>
                    <a:pt x="0" y="98120"/>
                  </a:moveTo>
                  <a:lnTo>
                    <a:pt x="20279" y="134391"/>
                  </a:lnTo>
                  <a:lnTo>
                    <a:pt x="47451" y="144056"/>
                  </a:lnTo>
                  <a:lnTo>
                    <a:pt x="60864" y="144145"/>
                  </a:lnTo>
                </a:path>
                <a:path w="266700" h="144144">
                  <a:moveTo>
                    <a:pt x="221009" y="143764"/>
                  </a:moveTo>
                  <a:lnTo>
                    <a:pt x="256122" y="124180"/>
                  </a:lnTo>
                  <a:lnTo>
                    <a:pt x="266396" y="96342"/>
                  </a:lnTo>
                  <a:lnTo>
                    <a:pt x="266515" y="82257"/>
                  </a:lnTo>
                </a:path>
              </a:pathLst>
            </a:custGeom>
            <a:ln w="12102">
              <a:solidFill>
                <a:srgbClr val="CAD6DE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2" name="object 12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80448" y="2232323"/>
              <a:ext cx="81406" cy="63512"/>
            </a:xfrm>
            <a:prstGeom prst="rect">
              <a:avLst/>
            </a:prstGeom>
          </p:spPr>
        </p:pic>
        <p:sp>
          <p:nvSpPr>
            <p:cNvPr id="13" name="object 13" descr=""/>
            <p:cNvSpPr/>
            <p:nvPr/>
          </p:nvSpPr>
          <p:spPr>
            <a:xfrm>
              <a:off x="889093" y="2238375"/>
              <a:ext cx="267335" cy="273685"/>
            </a:xfrm>
            <a:custGeom>
              <a:avLst/>
              <a:gdLst/>
              <a:ahLst/>
              <a:cxnLst/>
              <a:rect l="l" t="t" r="r" b="b"/>
              <a:pathLst>
                <a:path w="267334" h="273685">
                  <a:moveTo>
                    <a:pt x="50463" y="12"/>
                  </a:moveTo>
                  <a:lnTo>
                    <a:pt x="12631" y="16294"/>
                  </a:lnTo>
                  <a:lnTo>
                    <a:pt x="486" y="41998"/>
                  </a:lnTo>
                  <a:lnTo>
                    <a:pt x="49" y="46634"/>
                  </a:lnTo>
                </a:path>
                <a:path w="267334" h="273685">
                  <a:moveTo>
                    <a:pt x="266710" y="83273"/>
                  </a:moveTo>
                  <a:lnTo>
                    <a:pt x="0" y="83273"/>
                  </a:lnTo>
                </a:path>
                <a:path w="267334" h="273685">
                  <a:moveTo>
                    <a:pt x="0" y="85928"/>
                  </a:moveTo>
                  <a:lnTo>
                    <a:pt x="194" y="227228"/>
                  </a:lnTo>
                </a:path>
                <a:path w="267334" h="273685">
                  <a:moveTo>
                    <a:pt x="204524" y="83261"/>
                  </a:moveTo>
                  <a:lnTo>
                    <a:pt x="148029" y="0"/>
                  </a:lnTo>
                </a:path>
                <a:path w="267334" h="273685">
                  <a:moveTo>
                    <a:pt x="107027" y="83261"/>
                  </a:moveTo>
                  <a:lnTo>
                    <a:pt x="50849" y="12"/>
                  </a:lnTo>
                </a:path>
                <a:path w="267334" h="273685">
                  <a:moveTo>
                    <a:pt x="100910" y="131368"/>
                  </a:moveTo>
                  <a:lnTo>
                    <a:pt x="105757" y="129108"/>
                  </a:lnTo>
                </a:path>
                <a:path w="267334" h="273685">
                  <a:moveTo>
                    <a:pt x="157753" y="158699"/>
                  </a:moveTo>
                  <a:lnTo>
                    <a:pt x="111150" y="130886"/>
                  </a:lnTo>
                </a:path>
                <a:path w="267334" h="273685">
                  <a:moveTo>
                    <a:pt x="157406" y="190271"/>
                  </a:moveTo>
                  <a:lnTo>
                    <a:pt x="115327" y="215709"/>
                  </a:lnTo>
                </a:path>
                <a:path w="267334" h="273685">
                  <a:moveTo>
                    <a:pt x="61059" y="273253"/>
                  </a:moveTo>
                  <a:lnTo>
                    <a:pt x="221203" y="272872"/>
                  </a:lnTo>
                </a:path>
                <a:path w="267334" h="273685">
                  <a:moveTo>
                    <a:pt x="266710" y="211366"/>
                  </a:moveTo>
                  <a:lnTo>
                    <a:pt x="266710" y="51409"/>
                  </a:lnTo>
                </a:path>
                <a:path w="267334" h="273685">
                  <a:moveTo>
                    <a:pt x="100603" y="198869"/>
                  </a:moveTo>
                  <a:lnTo>
                    <a:pt x="100647" y="135089"/>
                  </a:lnTo>
                </a:path>
                <a:path w="267334" h="273685">
                  <a:moveTo>
                    <a:pt x="197406" y="0"/>
                  </a:moveTo>
                  <a:lnTo>
                    <a:pt x="50463" y="12"/>
                  </a:lnTo>
                </a:path>
                <a:path w="267334" h="273685">
                  <a:moveTo>
                    <a:pt x="49" y="46634"/>
                  </a:moveTo>
                  <a:lnTo>
                    <a:pt x="0" y="85928"/>
                  </a:lnTo>
                </a:path>
              </a:pathLst>
            </a:custGeom>
            <a:ln w="12102">
              <a:solidFill>
                <a:srgbClr val="CAD6D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1609725" y="2000249"/>
              <a:ext cx="57150" cy="1123950"/>
            </a:xfrm>
            <a:custGeom>
              <a:avLst/>
              <a:gdLst/>
              <a:ahLst/>
              <a:cxnLst/>
              <a:rect l="l" t="t" r="r" b="b"/>
              <a:pathLst>
                <a:path w="57150" h="1123950">
                  <a:moveTo>
                    <a:pt x="57150" y="1091577"/>
                  </a:moveTo>
                  <a:lnTo>
                    <a:pt x="32359" y="1066800"/>
                  </a:lnTo>
                  <a:lnTo>
                    <a:pt x="24790" y="1066800"/>
                  </a:lnTo>
                  <a:lnTo>
                    <a:pt x="0" y="1091577"/>
                  </a:lnTo>
                  <a:lnTo>
                    <a:pt x="0" y="1099159"/>
                  </a:lnTo>
                  <a:lnTo>
                    <a:pt x="24790" y="1123950"/>
                  </a:lnTo>
                  <a:lnTo>
                    <a:pt x="32359" y="1123950"/>
                  </a:lnTo>
                  <a:lnTo>
                    <a:pt x="57150" y="1099159"/>
                  </a:lnTo>
                  <a:lnTo>
                    <a:pt x="57150" y="1095375"/>
                  </a:lnTo>
                  <a:lnTo>
                    <a:pt x="57150" y="1091577"/>
                  </a:lnTo>
                  <a:close/>
                </a:path>
                <a:path w="57150" h="1123950">
                  <a:moveTo>
                    <a:pt x="57150" y="739152"/>
                  </a:moveTo>
                  <a:lnTo>
                    <a:pt x="32359" y="714375"/>
                  </a:lnTo>
                  <a:lnTo>
                    <a:pt x="24790" y="714375"/>
                  </a:lnTo>
                  <a:lnTo>
                    <a:pt x="0" y="739152"/>
                  </a:lnTo>
                  <a:lnTo>
                    <a:pt x="0" y="746734"/>
                  </a:lnTo>
                  <a:lnTo>
                    <a:pt x="24790" y="771525"/>
                  </a:lnTo>
                  <a:lnTo>
                    <a:pt x="32359" y="771525"/>
                  </a:lnTo>
                  <a:lnTo>
                    <a:pt x="57150" y="746734"/>
                  </a:lnTo>
                  <a:lnTo>
                    <a:pt x="57150" y="742950"/>
                  </a:lnTo>
                  <a:lnTo>
                    <a:pt x="57150" y="739152"/>
                  </a:lnTo>
                  <a:close/>
                </a:path>
                <a:path w="57150" h="1123950">
                  <a:moveTo>
                    <a:pt x="57150" y="386727"/>
                  </a:moveTo>
                  <a:lnTo>
                    <a:pt x="32359" y="361950"/>
                  </a:lnTo>
                  <a:lnTo>
                    <a:pt x="24790" y="361950"/>
                  </a:lnTo>
                  <a:lnTo>
                    <a:pt x="0" y="386727"/>
                  </a:lnTo>
                  <a:lnTo>
                    <a:pt x="0" y="394309"/>
                  </a:lnTo>
                  <a:lnTo>
                    <a:pt x="24790" y="419100"/>
                  </a:lnTo>
                  <a:lnTo>
                    <a:pt x="32359" y="419100"/>
                  </a:lnTo>
                  <a:lnTo>
                    <a:pt x="57150" y="394309"/>
                  </a:lnTo>
                  <a:lnTo>
                    <a:pt x="57150" y="390525"/>
                  </a:lnTo>
                  <a:lnTo>
                    <a:pt x="57150" y="386727"/>
                  </a:lnTo>
                  <a:close/>
                </a:path>
                <a:path w="57150" h="1123950">
                  <a:moveTo>
                    <a:pt x="57150" y="24777"/>
                  </a:moveTo>
                  <a:lnTo>
                    <a:pt x="32359" y="0"/>
                  </a:lnTo>
                  <a:lnTo>
                    <a:pt x="24790" y="0"/>
                  </a:lnTo>
                  <a:lnTo>
                    <a:pt x="0" y="24777"/>
                  </a:lnTo>
                  <a:lnTo>
                    <a:pt x="0" y="32359"/>
                  </a:lnTo>
                  <a:lnTo>
                    <a:pt x="24790" y="57150"/>
                  </a:lnTo>
                  <a:lnTo>
                    <a:pt x="32359" y="57150"/>
                  </a:lnTo>
                  <a:lnTo>
                    <a:pt x="57150" y="32359"/>
                  </a:lnTo>
                  <a:lnTo>
                    <a:pt x="57150" y="28575"/>
                  </a:lnTo>
                  <a:lnTo>
                    <a:pt x="57150" y="24777"/>
                  </a:lnTo>
                  <a:close/>
                </a:path>
              </a:pathLst>
            </a:custGeom>
            <a:solidFill>
              <a:srgbClr val="CAD6DE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904240">
              <a:lnSpc>
                <a:spcPct val="100000"/>
              </a:lnSpc>
              <a:spcBef>
                <a:spcPts val="135"/>
              </a:spcBef>
            </a:pPr>
            <a:r>
              <a:rPr dirty="0" spc="-45"/>
              <a:t>ReΘl-</a:t>
            </a:r>
            <a:r>
              <a:rPr dirty="0" spc="260"/>
              <a:t>Aime</a:t>
            </a:r>
            <a:r>
              <a:rPr dirty="0" spc="35"/>
              <a:t> </a:t>
            </a:r>
            <a:r>
              <a:rPr dirty="0" spc="225"/>
              <a:t>OpeíΘtions</a:t>
            </a:r>
          </a:p>
          <a:p>
            <a:pPr marL="1195705">
              <a:lnSpc>
                <a:spcPct val="100000"/>
              </a:lnSpc>
              <a:spcBef>
                <a:spcPts val="1120"/>
              </a:spcBef>
            </a:pPr>
            <a:r>
              <a:rPr dirty="0" sz="1400" spc="-10">
                <a:latin typeface="Tahoma"/>
                <a:cs typeface="Tahoma"/>
              </a:rPr>
              <a:t>WebSocket</a:t>
            </a:r>
            <a:r>
              <a:rPr dirty="0" sz="1400" spc="-55">
                <a:latin typeface="Tahoma"/>
                <a:cs typeface="Tahoma"/>
              </a:rPr>
              <a:t> </a:t>
            </a:r>
            <a:r>
              <a:rPr dirty="0" sz="1400" spc="-10">
                <a:latin typeface="Tahoma"/>
                <a:cs typeface="Tahoma"/>
              </a:rPr>
              <a:t>streaming</a:t>
            </a:r>
            <a:endParaRPr sz="1400">
              <a:latin typeface="Tahoma"/>
              <a:cs typeface="Tahoma"/>
            </a:endParaRPr>
          </a:p>
          <a:p>
            <a:pPr marL="1195705" marR="2888615">
              <a:lnSpc>
                <a:spcPct val="165200"/>
              </a:lnSpc>
              <a:spcBef>
                <a:spcPts val="75"/>
              </a:spcBef>
            </a:pPr>
            <a:r>
              <a:rPr dirty="0" sz="1400">
                <a:latin typeface="Tahoma"/>
                <a:cs typeface="Tahoma"/>
              </a:rPr>
              <a:t>Mobile</a:t>
            </a:r>
            <a:r>
              <a:rPr dirty="0" sz="1400" spc="-70">
                <a:latin typeface="Tahoma"/>
                <a:cs typeface="Tahoma"/>
              </a:rPr>
              <a:t> </a:t>
            </a:r>
            <a:r>
              <a:rPr dirty="0" sz="1400" spc="-25">
                <a:latin typeface="Tahoma"/>
                <a:cs typeface="Tahoma"/>
              </a:rPr>
              <a:t>push</a:t>
            </a:r>
            <a:r>
              <a:rPr dirty="0" sz="1400" spc="-70">
                <a:latin typeface="Tahoma"/>
                <a:cs typeface="Tahoma"/>
              </a:rPr>
              <a:t> </a:t>
            </a:r>
            <a:r>
              <a:rPr dirty="0" sz="1400" spc="-10">
                <a:latin typeface="Tahoma"/>
                <a:cs typeface="Tahoma"/>
              </a:rPr>
              <a:t>alerts </a:t>
            </a:r>
            <a:r>
              <a:rPr dirty="0" sz="1400">
                <a:latin typeface="Tahoma"/>
                <a:cs typeface="Tahoma"/>
              </a:rPr>
              <a:t>Geo-</a:t>
            </a:r>
            <a:r>
              <a:rPr dirty="0" sz="1400" spc="-10">
                <a:latin typeface="Tahoma"/>
                <a:cs typeface="Tahoma"/>
              </a:rPr>
              <a:t>location</a:t>
            </a:r>
            <a:r>
              <a:rPr dirty="0" sz="1400" spc="35">
                <a:latin typeface="Tahoma"/>
                <a:cs typeface="Tahoma"/>
              </a:rPr>
              <a:t> </a:t>
            </a:r>
            <a:r>
              <a:rPr dirty="0" sz="1400" spc="-10">
                <a:latin typeface="Tahoma"/>
                <a:cs typeface="Tahoma"/>
              </a:rPr>
              <a:t>mapping </a:t>
            </a:r>
            <a:r>
              <a:rPr dirty="0" sz="1400" spc="-20">
                <a:latin typeface="Tahoma"/>
                <a:cs typeface="Tahoma"/>
              </a:rPr>
              <a:t>Live</a:t>
            </a:r>
            <a:r>
              <a:rPr dirty="0" sz="1400" spc="-75">
                <a:latin typeface="Tahoma"/>
                <a:cs typeface="Tahoma"/>
              </a:rPr>
              <a:t> </a:t>
            </a:r>
            <a:r>
              <a:rPr dirty="0" sz="1400" spc="-30">
                <a:latin typeface="Tahoma"/>
                <a:cs typeface="Tahoma"/>
              </a:rPr>
              <a:t>threat</a:t>
            </a:r>
            <a:r>
              <a:rPr dirty="0" sz="1400" spc="-70">
                <a:latin typeface="Tahoma"/>
                <a:cs typeface="Tahoma"/>
              </a:rPr>
              <a:t> </a:t>
            </a:r>
            <a:r>
              <a:rPr dirty="0" sz="1400" spc="-10">
                <a:latin typeface="Tahoma"/>
                <a:cs typeface="Tahoma"/>
              </a:rPr>
              <a:t>tracking</a:t>
            </a:r>
            <a:endParaRPr sz="1400">
              <a:latin typeface="Tahoma"/>
              <a:cs typeface="Tahoma"/>
            </a:endParaRPr>
          </a:p>
        </p:txBody>
      </p:sp>
      <p:grpSp>
        <p:nvGrpSpPr>
          <p:cNvPr id="16" name="object 16" descr=""/>
          <p:cNvGrpSpPr/>
          <p:nvPr/>
        </p:nvGrpSpPr>
        <p:grpSpPr>
          <a:xfrm>
            <a:off x="638175" y="3629025"/>
            <a:ext cx="5867400" cy="2133600"/>
            <a:chOff x="638175" y="3629025"/>
            <a:chExt cx="5867400" cy="2133600"/>
          </a:xfrm>
        </p:grpSpPr>
        <p:sp>
          <p:nvSpPr>
            <p:cNvPr id="17" name="object 17" descr=""/>
            <p:cNvSpPr/>
            <p:nvPr/>
          </p:nvSpPr>
          <p:spPr>
            <a:xfrm>
              <a:off x="647700" y="3638550"/>
              <a:ext cx="5848350" cy="2114550"/>
            </a:xfrm>
            <a:custGeom>
              <a:avLst/>
              <a:gdLst/>
              <a:ahLst/>
              <a:cxnLst/>
              <a:rect l="l" t="t" r="r" b="b"/>
              <a:pathLst>
                <a:path w="5848350" h="2114550">
                  <a:moveTo>
                    <a:pt x="5836856" y="0"/>
                  </a:moveTo>
                  <a:lnTo>
                    <a:pt x="11489" y="0"/>
                  </a:lnTo>
                  <a:lnTo>
                    <a:pt x="9798" y="330"/>
                  </a:lnTo>
                  <a:lnTo>
                    <a:pt x="0" y="11493"/>
                  </a:lnTo>
                  <a:lnTo>
                    <a:pt x="0" y="2101303"/>
                  </a:lnTo>
                  <a:lnTo>
                    <a:pt x="0" y="2103056"/>
                  </a:lnTo>
                  <a:lnTo>
                    <a:pt x="11489" y="2114550"/>
                  </a:lnTo>
                  <a:lnTo>
                    <a:pt x="5836856" y="2114550"/>
                  </a:lnTo>
                  <a:lnTo>
                    <a:pt x="5848350" y="2103056"/>
                  </a:lnTo>
                  <a:lnTo>
                    <a:pt x="5848350" y="11493"/>
                  </a:lnTo>
                  <a:lnTo>
                    <a:pt x="5838558" y="330"/>
                  </a:lnTo>
                  <a:lnTo>
                    <a:pt x="5836856" y="0"/>
                  </a:lnTo>
                  <a:close/>
                </a:path>
              </a:pathLst>
            </a:custGeom>
            <a:solidFill>
              <a:srgbClr val="10283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647700" y="3638550"/>
              <a:ext cx="5848350" cy="2114550"/>
            </a:xfrm>
            <a:custGeom>
              <a:avLst/>
              <a:gdLst/>
              <a:ahLst/>
              <a:cxnLst/>
              <a:rect l="l" t="t" r="r" b="b"/>
              <a:pathLst>
                <a:path w="5848350" h="2114550">
                  <a:moveTo>
                    <a:pt x="0" y="2101303"/>
                  </a:moveTo>
                  <a:lnTo>
                    <a:pt x="0" y="13246"/>
                  </a:lnTo>
                  <a:lnTo>
                    <a:pt x="0" y="11493"/>
                  </a:lnTo>
                  <a:lnTo>
                    <a:pt x="337" y="9791"/>
                  </a:lnTo>
                  <a:lnTo>
                    <a:pt x="1007" y="8178"/>
                  </a:lnTo>
                  <a:lnTo>
                    <a:pt x="1681" y="6553"/>
                  </a:lnTo>
                  <a:lnTo>
                    <a:pt x="2639" y="5118"/>
                  </a:lnTo>
                  <a:lnTo>
                    <a:pt x="3879" y="3873"/>
                  </a:lnTo>
                  <a:lnTo>
                    <a:pt x="5119" y="2641"/>
                  </a:lnTo>
                  <a:lnTo>
                    <a:pt x="6553" y="1676"/>
                  </a:lnTo>
                  <a:lnTo>
                    <a:pt x="8176" y="1003"/>
                  </a:lnTo>
                  <a:lnTo>
                    <a:pt x="9798" y="330"/>
                  </a:lnTo>
                  <a:lnTo>
                    <a:pt x="11489" y="0"/>
                  </a:lnTo>
                  <a:lnTo>
                    <a:pt x="13246" y="0"/>
                  </a:lnTo>
                  <a:lnTo>
                    <a:pt x="5835103" y="0"/>
                  </a:lnTo>
                  <a:lnTo>
                    <a:pt x="5836856" y="0"/>
                  </a:lnTo>
                  <a:lnTo>
                    <a:pt x="5838558" y="330"/>
                  </a:lnTo>
                  <a:lnTo>
                    <a:pt x="5840171" y="1003"/>
                  </a:lnTo>
                  <a:lnTo>
                    <a:pt x="5841796" y="1676"/>
                  </a:lnTo>
                  <a:lnTo>
                    <a:pt x="5848350" y="11493"/>
                  </a:lnTo>
                  <a:lnTo>
                    <a:pt x="5848350" y="13246"/>
                  </a:lnTo>
                  <a:lnTo>
                    <a:pt x="5848350" y="2101303"/>
                  </a:lnTo>
                  <a:lnTo>
                    <a:pt x="5848350" y="2103056"/>
                  </a:lnTo>
                  <a:lnTo>
                    <a:pt x="5848007" y="2104745"/>
                  </a:lnTo>
                  <a:lnTo>
                    <a:pt x="5836856" y="2114550"/>
                  </a:lnTo>
                  <a:lnTo>
                    <a:pt x="5835103" y="2114550"/>
                  </a:lnTo>
                  <a:lnTo>
                    <a:pt x="13246" y="2114550"/>
                  </a:lnTo>
                  <a:lnTo>
                    <a:pt x="11489" y="2114550"/>
                  </a:lnTo>
                  <a:lnTo>
                    <a:pt x="9798" y="2114207"/>
                  </a:lnTo>
                  <a:lnTo>
                    <a:pt x="8176" y="2113546"/>
                  </a:lnTo>
                  <a:lnTo>
                    <a:pt x="6553" y="2112860"/>
                  </a:lnTo>
                  <a:lnTo>
                    <a:pt x="5119" y="2111908"/>
                  </a:lnTo>
                  <a:lnTo>
                    <a:pt x="3879" y="2110663"/>
                  </a:lnTo>
                  <a:lnTo>
                    <a:pt x="2639" y="2109431"/>
                  </a:lnTo>
                  <a:lnTo>
                    <a:pt x="1681" y="2107996"/>
                  </a:lnTo>
                  <a:lnTo>
                    <a:pt x="1007" y="2106371"/>
                  </a:lnTo>
                  <a:lnTo>
                    <a:pt x="337" y="2104745"/>
                  </a:lnTo>
                  <a:lnTo>
                    <a:pt x="0" y="2103056"/>
                  </a:lnTo>
                  <a:lnTo>
                    <a:pt x="0" y="2101303"/>
                  </a:lnTo>
                  <a:close/>
                </a:path>
              </a:pathLst>
            </a:custGeom>
            <a:ln w="19050">
              <a:solidFill>
                <a:srgbClr val="495F6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657225" y="3648075"/>
              <a:ext cx="723900" cy="2095500"/>
            </a:xfrm>
            <a:custGeom>
              <a:avLst/>
              <a:gdLst/>
              <a:ahLst/>
              <a:cxnLst/>
              <a:rect l="l" t="t" r="r" b="b"/>
              <a:pathLst>
                <a:path w="723900" h="2095500">
                  <a:moveTo>
                    <a:pt x="723900" y="0"/>
                  </a:moveTo>
                  <a:lnTo>
                    <a:pt x="2693" y="0"/>
                  </a:lnTo>
                  <a:lnTo>
                    <a:pt x="1816" y="355"/>
                  </a:lnTo>
                  <a:lnTo>
                    <a:pt x="361" y="1816"/>
                  </a:lnTo>
                  <a:lnTo>
                    <a:pt x="0" y="2692"/>
                  </a:lnTo>
                  <a:lnTo>
                    <a:pt x="0" y="2091778"/>
                  </a:lnTo>
                  <a:lnTo>
                    <a:pt x="0" y="2092807"/>
                  </a:lnTo>
                  <a:lnTo>
                    <a:pt x="361" y="2093683"/>
                  </a:lnTo>
                  <a:lnTo>
                    <a:pt x="1816" y="2095131"/>
                  </a:lnTo>
                  <a:lnTo>
                    <a:pt x="2693" y="2095500"/>
                  </a:lnTo>
                  <a:lnTo>
                    <a:pt x="723900" y="2095500"/>
                  </a:lnTo>
                  <a:lnTo>
                    <a:pt x="723900" y="0"/>
                  </a:lnTo>
                  <a:close/>
                </a:path>
              </a:pathLst>
            </a:custGeom>
            <a:solidFill>
              <a:srgbClr val="2F465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0" name="object 2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79773" y="4580871"/>
              <a:ext cx="285350" cy="236333"/>
            </a:xfrm>
            <a:prstGeom prst="rect">
              <a:avLst/>
            </a:prstGeom>
          </p:spPr>
        </p:pic>
        <p:sp>
          <p:nvSpPr>
            <p:cNvPr id="21" name="object 21" descr=""/>
            <p:cNvSpPr/>
            <p:nvPr/>
          </p:nvSpPr>
          <p:spPr>
            <a:xfrm>
              <a:off x="1609725" y="4324349"/>
              <a:ext cx="57150" cy="1123950"/>
            </a:xfrm>
            <a:custGeom>
              <a:avLst/>
              <a:gdLst/>
              <a:ahLst/>
              <a:cxnLst/>
              <a:rect l="l" t="t" r="r" b="b"/>
              <a:pathLst>
                <a:path w="57150" h="1123950">
                  <a:moveTo>
                    <a:pt x="57150" y="1091577"/>
                  </a:moveTo>
                  <a:lnTo>
                    <a:pt x="32359" y="1066800"/>
                  </a:lnTo>
                  <a:lnTo>
                    <a:pt x="24790" y="1066800"/>
                  </a:lnTo>
                  <a:lnTo>
                    <a:pt x="0" y="1091577"/>
                  </a:lnTo>
                  <a:lnTo>
                    <a:pt x="0" y="1099159"/>
                  </a:lnTo>
                  <a:lnTo>
                    <a:pt x="24790" y="1123950"/>
                  </a:lnTo>
                  <a:lnTo>
                    <a:pt x="32359" y="1123950"/>
                  </a:lnTo>
                  <a:lnTo>
                    <a:pt x="57150" y="1099159"/>
                  </a:lnTo>
                  <a:lnTo>
                    <a:pt x="57150" y="1095375"/>
                  </a:lnTo>
                  <a:lnTo>
                    <a:pt x="57150" y="1091577"/>
                  </a:lnTo>
                  <a:close/>
                </a:path>
                <a:path w="57150" h="1123950">
                  <a:moveTo>
                    <a:pt x="57150" y="729627"/>
                  </a:moveTo>
                  <a:lnTo>
                    <a:pt x="32359" y="704850"/>
                  </a:lnTo>
                  <a:lnTo>
                    <a:pt x="24790" y="704850"/>
                  </a:lnTo>
                  <a:lnTo>
                    <a:pt x="0" y="729627"/>
                  </a:lnTo>
                  <a:lnTo>
                    <a:pt x="0" y="737209"/>
                  </a:lnTo>
                  <a:lnTo>
                    <a:pt x="24790" y="762000"/>
                  </a:lnTo>
                  <a:lnTo>
                    <a:pt x="32359" y="762000"/>
                  </a:lnTo>
                  <a:lnTo>
                    <a:pt x="57150" y="737209"/>
                  </a:lnTo>
                  <a:lnTo>
                    <a:pt x="57150" y="733425"/>
                  </a:lnTo>
                  <a:lnTo>
                    <a:pt x="57150" y="729627"/>
                  </a:lnTo>
                  <a:close/>
                </a:path>
                <a:path w="57150" h="1123950">
                  <a:moveTo>
                    <a:pt x="57150" y="377202"/>
                  </a:moveTo>
                  <a:lnTo>
                    <a:pt x="32359" y="352425"/>
                  </a:lnTo>
                  <a:lnTo>
                    <a:pt x="24790" y="352425"/>
                  </a:lnTo>
                  <a:lnTo>
                    <a:pt x="0" y="377202"/>
                  </a:lnTo>
                  <a:lnTo>
                    <a:pt x="0" y="384784"/>
                  </a:lnTo>
                  <a:lnTo>
                    <a:pt x="24790" y="409575"/>
                  </a:lnTo>
                  <a:lnTo>
                    <a:pt x="32359" y="409575"/>
                  </a:lnTo>
                  <a:lnTo>
                    <a:pt x="57150" y="384784"/>
                  </a:lnTo>
                  <a:lnTo>
                    <a:pt x="57150" y="381000"/>
                  </a:lnTo>
                  <a:lnTo>
                    <a:pt x="57150" y="377202"/>
                  </a:lnTo>
                  <a:close/>
                </a:path>
                <a:path w="57150" h="1123950">
                  <a:moveTo>
                    <a:pt x="57150" y="24777"/>
                  </a:moveTo>
                  <a:lnTo>
                    <a:pt x="32359" y="0"/>
                  </a:lnTo>
                  <a:lnTo>
                    <a:pt x="24790" y="0"/>
                  </a:lnTo>
                  <a:lnTo>
                    <a:pt x="0" y="24777"/>
                  </a:lnTo>
                  <a:lnTo>
                    <a:pt x="0" y="32359"/>
                  </a:lnTo>
                  <a:lnTo>
                    <a:pt x="24790" y="57150"/>
                  </a:lnTo>
                  <a:lnTo>
                    <a:pt x="32359" y="57150"/>
                  </a:lnTo>
                  <a:lnTo>
                    <a:pt x="57150" y="32359"/>
                  </a:lnTo>
                  <a:lnTo>
                    <a:pt x="57150" y="28575"/>
                  </a:lnTo>
                  <a:lnTo>
                    <a:pt x="57150" y="24777"/>
                  </a:lnTo>
                  <a:close/>
                </a:path>
              </a:pathLst>
            </a:custGeom>
            <a:solidFill>
              <a:srgbClr val="CAD6DE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2" name="object 22" descr=""/>
          <p:cNvSpPr txBox="1"/>
          <p:nvPr/>
        </p:nvSpPr>
        <p:spPr>
          <a:xfrm>
            <a:off x="662969" y="3811587"/>
            <a:ext cx="5817870" cy="171450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904240">
              <a:lnSpc>
                <a:spcPct val="100000"/>
              </a:lnSpc>
              <a:spcBef>
                <a:spcPts val="135"/>
              </a:spcBef>
            </a:pPr>
            <a:r>
              <a:rPr dirty="0" sz="1650" spc="195">
                <a:solidFill>
                  <a:srgbClr val="CAD6DE"/>
                </a:solidFill>
                <a:latin typeface="Yu Gothic"/>
                <a:cs typeface="Yu Gothic"/>
              </a:rPr>
              <a:t>AhíeΘt</a:t>
            </a:r>
            <a:r>
              <a:rPr dirty="0" sz="1650" spc="-15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130">
                <a:solidFill>
                  <a:srgbClr val="CAD6DE"/>
                </a:solidFill>
                <a:latin typeface="Yu Gothic"/>
                <a:cs typeface="Yu Gothic"/>
              </a:rPr>
              <a:t>Intelli➆ense</a:t>
            </a:r>
            <a:endParaRPr sz="1650">
              <a:latin typeface="Yu Gothic"/>
              <a:cs typeface="Yu Gothic"/>
            </a:endParaRPr>
          </a:p>
          <a:p>
            <a:pPr marL="1195705" marR="2997200">
              <a:lnSpc>
                <a:spcPct val="166700"/>
              </a:lnSpc>
              <a:spcBef>
                <a:spcPts val="75"/>
              </a:spcBef>
            </a:pPr>
            <a:r>
              <a:rPr dirty="0" sz="1400" spc="-40">
                <a:solidFill>
                  <a:srgbClr val="CAD6DE"/>
                </a:solidFill>
                <a:latin typeface="Tahoma"/>
                <a:cs typeface="Tahoma"/>
              </a:rPr>
              <a:t>VirusTotal</a:t>
            </a:r>
            <a:r>
              <a:rPr dirty="0" sz="1400" spc="-5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integration 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AbuseIPDB</a:t>
            </a:r>
            <a:r>
              <a:rPr dirty="0" sz="1400" spc="-3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lookup IOC</a:t>
            </a:r>
            <a:r>
              <a:rPr dirty="0" sz="1400" spc="-9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hunting</a:t>
            </a:r>
            <a:r>
              <a:rPr dirty="0" sz="1400" spc="-9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engine 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Reputation</a:t>
            </a:r>
            <a:r>
              <a:rPr dirty="0" sz="1400" spc="-2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scoring</a:t>
            </a:r>
            <a:endParaRPr sz="1400">
              <a:latin typeface="Tahoma"/>
              <a:cs typeface="Tahoma"/>
            </a:endParaRPr>
          </a:p>
        </p:txBody>
      </p:sp>
      <p:grpSp>
        <p:nvGrpSpPr>
          <p:cNvPr id="23" name="object 23" descr=""/>
          <p:cNvGrpSpPr/>
          <p:nvPr/>
        </p:nvGrpSpPr>
        <p:grpSpPr>
          <a:xfrm>
            <a:off x="638175" y="5943600"/>
            <a:ext cx="5867400" cy="2143125"/>
            <a:chOff x="638175" y="5943600"/>
            <a:chExt cx="5867400" cy="2143125"/>
          </a:xfrm>
        </p:grpSpPr>
        <p:sp>
          <p:nvSpPr>
            <p:cNvPr id="24" name="object 24" descr=""/>
            <p:cNvSpPr/>
            <p:nvPr/>
          </p:nvSpPr>
          <p:spPr>
            <a:xfrm>
              <a:off x="647700" y="5953125"/>
              <a:ext cx="5848350" cy="2124075"/>
            </a:xfrm>
            <a:custGeom>
              <a:avLst/>
              <a:gdLst/>
              <a:ahLst/>
              <a:cxnLst/>
              <a:rect l="l" t="t" r="r" b="b"/>
              <a:pathLst>
                <a:path w="5848350" h="2124075">
                  <a:moveTo>
                    <a:pt x="5836856" y="0"/>
                  </a:moveTo>
                  <a:lnTo>
                    <a:pt x="11489" y="0"/>
                  </a:lnTo>
                  <a:lnTo>
                    <a:pt x="9798" y="330"/>
                  </a:lnTo>
                  <a:lnTo>
                    <a:pt x="0" y="11493"/>
                  </a:lnTo>
                  <a:lnTo>
                    <a:pt x="0" y="2110828"/>
                  </a:lnTo>
                  <a:lnTo>
                    <a:pt x="0" y="2112584"/>
                  </a:lnTo>
                  <a:lnTo>
                    <a:pt x="11489" y="2124073"/>
                  </a:lnTo>
                  <a:lnTo>
                    <a:pt x="5836856" y="2124073"/>
                  </a:lnTo>
                  <a:lnTo>
                    <a:pt x="5848350" y="2112584"/>
                  </a:lnTo>
                  <a:lnTo>
                    <a:pt x="5848350" y="11493"/>
                  </a:lnTo>
                  <a:lnTo>
                    <a:pt x="5838558" y="330"/>
                  </a:lnTo>
                  <a:lnTo>
                    <a:pt x="5836856" y="0"/>
                  </a:lnTo>
                  <a:close/>
                </a:path>
              </a:pathLst>
            </a:custGeom>
            <a:solidFill>
              <a:srgbClr val="10283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 descr=""/>
            <p:cNvSpPr/>
            <p:nvPr/>
          </p:nvSpPr>
          <p:spPr>
            <a:xfrm>
              <a:off x="647700" y="5953125"/>
              <a:ext cx="5848350" cy="2124075"/>
            </a:xfrm>
            <a:custGeom>
              <a:avLst/>
              <a:gdLst/>
              <a:ahLst/>
              <a:cxnLst/>
              <a:rect l="l" t="t" r="r" b="b"/>
              <a:pathLst>
                <a:path w="5848350" h="2124075">
                  <a:moveTo>
                    <a:pt x="0" y="2110828"/>
                  </a:moveTo>
                  <a:lnTo>
                    <a:pt x="0" y="13246"/>
                  </a:lnTo>
                  <a:lnTo>
                    <a:pt x="0" y="11493"/>
                  </a:lnTo>
                  <a:lnTo>
                    <a:pt x="337" y="9791"/>
                  </a:lnTo>
                  <a:lnTo>
                    <a:pt x="1007" y="8178"/>
                  </a:lnTo>
                  <a:lnTo>
                    <a:pt x="1681" y="6553"/>
                  </a:lnTo>
                  <a:lnTo>
                    <a:pt x="2639" y="5118"/>
                  </a:lnTo>
                  <a:lnTo>
                    <a:pt x="3879" y="3873"/>
                  </a:lnTo>
                  <a:lnTo>
                    <a:pt x="5119" y="2641"/>
                  </a:lnTo>
                  <a:lnTo>
                    <a:pt x="6553" y="1676"/>
                  </a:lnTo>
                  <a:lnTo>
                    <a:pt x="8176" y="1003"/>
                  </a:lnTo>
                  <a:lnTo>
                    <a:pt x="9798" y="330"/>
                  </a:lnTo>
                  <a:lnTo>
                    <a:pt x="11489" y="0"/>
                  </a:lnTo>
                  <a:lnTo>
                    <a:pt x="13246" y="0"/>
                  </a:lnTo>
                  <a:lnTo>
                    <a:pt x="5835103" y="0"/>
                  </a:lnTo>
                  <a:lnTo>
                    <a:pt x="5836856" y="0"/>
                  </a:lnTo>
                  <a:lnTo>
                    <a:pt x="5838558" y="330"/>
                  </a:lnTo>
                  <a:lnTo>
                    <a:pt x="5840171" y="1003"/>
                  </a:lnTo>
                  <a:lnTo>
                    <a:pt x="5841796" y="1676"/>
                  </a:lnTo>
                  <a:lnTo>
                    <a:pt x="5848350" y="11493"/>
                  </a:lnTo>
                  <a:lnTo>
                    <a:pt x="5848350" y="13246"/>
                  </a:lnTo>
                  <a:lnTo>
                    <a:pt x="5848350" y="2110828"/>
                  </a:lnTo>
                  <a:lnTo>
                    <a:pt x="5848350" y="2112584"/>
                  </a:lnTo>
                  <a:lnTo>
                    <a:pt x="5848007" y="2114275"/>
                  </a:lnTo>
                  <a:lnTo>
                    <a:pt x="5840171" y="2123066"/>
                  </a:lnTo>
                  <a:lnTo>
                    <a:pt x="5838558" y="2123737"/>
                  </a:lnTo>
                  <a:lnTo>
                    <a:pt x="5836856" y="2124073"/>
                  </a:lnTo>
                  <a:lnTo>
                    <a:pt x="5835103" y="2124073"/>
                  </a:lnTo>
                  <a:lnTo>
                    <a:pt x="13246" y="2124073"/>
                  </a:lnTo>
                  <a:lnTo>
                    <a:pt x="11489" y="2124073"/>
                  </a:lnTo>
                  <a:lnTo>
                    <a:pt x="9798" y="2123737"/>
                  </a:lnTo>
                  <a:lnTo>
                    <a:pt x="0" y="2112584"/>
                  </a:lnTo>
                  <a:lnTo>
                    <a:pt x="0" y="2110828"/>
                  </a:lnTo>
                  <a:close/>
                </a:path>
              </a:pathLst>
            </a:custGeom>
            <a:ln w="19050">
              <a:solidFill>
                <a:srgbClr val="495F6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 descr=""/>
            <p:cNvSpPr/>
            <p:nvPr/>
          </p:nvSpPr>
          <p:spPr>
            <a:xfrm>
              <a:off x="657225" y="5962650"/>
              <a:ext cx="723900" cy="2105025"/>
            </a:xfrm>
            <a:custGeom>
              <a:avLst/>
              <a:gdLst/>
              <a:ahLst/>
              <a:cxnLst/>
              <a:rect l="l" t="t" r="r" b="b"/>
              <a:pathLst>
                <a:path w="723900" h="2105025">
                  <a:moveTo>
                    <a:pt x="723900" y="0"/>
                  </a:moveTo>
                  <a:lnTo>
                    <a:pt x="2693" y="0"/>
                  </a:lnTo>
                  <a:lnTo>
                    <a:pt x="1816" y="355"/>
                  </a:lnTo>
                  <a:lnTo>
                    <a:pt x="361" y="1816"/>
                  </a:lnTo>
                  <a:lnTo>
                    <a:pt x="0" y="2692"/>
                  </a:lnTo>
                  <a:lnTo>
                    <a:pt x="0" y="2101303"/>
                  </a:lnTo>
                  <a:lnTo>
                    <a:pt x="0" y="2102330"/>
                  </a:lnTo>
                  <a:lnTo>
                    <a:pt x="361" y="2103208"/>
                  </a:lnTo>
                  <a:lnTo>
                    <a:pt x="1816" y="2104661"/>
                  </a:lnTo>
                  <a:lnTo>
                    <a:pt x="2693" y="2105023"/>
                  </a:lnTo>
                  <a:lnTo>
                    <a:pt x="723900" y="2105023"/>
                  </a:lnTo>
                  <a:lnTo>
                    <a:pt x="723900" y="0"/>
                  </a:lnTo>
                  <a:close/>
                </a:path>
              </a:pathLst>
            </a:custGeom>
            <a:solidFill>
              <a:srgbClr val="2F465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 descr=""/>
            <p:cNvSpPr/>
            <p:nvPr/>
          </p:nvSpPr>
          <p:spPr>
            <a:xfrm>
              <a:off x="902741" y="7056081"/>
              <a:ext cx="248285" cy="94615"/>
            </a:xfrm>
            <a:custGeom>
              <a:avLst/>
              <a:gdLst/>
              <a:ahLst/>
              <a:cxnLst/>
              <a:rect l="l" t="t" r="r" b="b"/>
              <a:pathLst>
                <a:path w="248284" h="94615">
                  <a:moveTo>
                    <a:pt x="0" y="18021"/>
                  </a:moveTo>
                  <a:lnTo>
                    <a:pt x="26895" y="54560"/>
                  </a:lnTo>
                  <a:lnTo>
                    <a:pt x="63093" y="80518"/>
                  </a:lnTo>
                  <a:lnTo>
                    <a:pt x="99745" y="92203"/>
                  </a:lnTo>
                  <a:lnTo>
                    <a:pt x="125026" y="94221"/>
                  </a:lnTo>
                  <a:lnTo>
                    <a:pt x="130912" y="93863"/>
                  </a:lnTo>
                  <a:lnTo>
                    <a:pt x="172442" y="83667"/>
                  </a:lnTo>
                  <a:lnTo>
                    <a:pt x="209381" y="60166"/>
                  </a:lnTo>
                  <a:lnTo>
                    <a:pt x="236390" y="26275"/>
                  </a:lnTo>
                  <a:lnTo>
                    <a:pt x="245690" y="6743"/>
                  </a:lnTo>
                  <a:lnTo>
                    <a:pt x="248255" y="0"/>
                  </a:lnTo>
                </a:path>
              </a:pathLst>
            </a:custGeom>
            <a:ln w="12230">
              <a:solidFill>
                <a:srgbClr val="CAD6DE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8" name="object 28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81177" y="6870934"/>
              <a:ext cx="282542" cy="244310"/>
            </a:xfrm>
            <a:prstGeom prst="rect">
              <a:avLst/>
            </a:prstGeom>
          </p:spPr>
        </p:pic>
        <p:sp>
          <p:nvSpPr>
            <p:cNvPr id="29" name="object 29" descr=""/>
            <p:cNvSpPr/>
            <p:nvPr/>
          </p:nvSpPr>
          <p:spPr>
            <a:xfrm>
              <a:off x="1609725" y="6638924"/>
              <a:ext cx="57150" cy="1123950"/>
            </a:xfrm>
            <a:custGeom>
              <a:avLst/>
              <a:gdLst/>
              <a:ahLst/>
              <a:cxnLst/>
              <a:rect l="l" t="t" r="r" b="b"/>
              <a:pathLst>
                <a:path w="57150" h="1123950">
                  <a:moveTo>
                    <a:pt x="57150" y="1091590"/>
                  </a:moveTo>
                  <a:lnTo>
                    <a:pt x="32359" y="1066800"/>
                  </a:lnTo>
                  <a:lnTo>
                    <a:pt x="24790" y="1066800"/>
                  </a:lnTo>
                  <a:lnTo>
                    <a:pt x="0" y="1091590"/>
                  </a:lnTo>
                  <a:lnTo>
                    <a:pt x="0" y="1099172"/>
                  </a:lnTo>
                  <a:lnTo>
                    <a:pt x="24790" y="1123950"/>
                  </a:lnTo>
                  <a:lnTo>
                    <a:pt x="32359" y="1123950"/>
                  </a:lnTo>
                  <a:lnTo>
                    <a:pt x="57150" y="1099172"/>
                  </a:lnTo>
                  <a:lnTo>
                    <a:pt x="57150" y="1095375"/>
                  </a:lnTo>
                  <a:lnTo>
                    <a:pt x="57150" y="1091590"/>
                  </a:lnTo>
                  <a:close/>
                </a:path>
                <a:path w="57150" h="1123950">
                  <a:moveTo>
                    <a:pt x="57150" y="739165"/>
                  </a:moveTo>
                  <a:lnTo>
                    <a:pt x="32359" y="714375"/>
                  </a:lnTo>
                  <a:lnTo>
                    <a:pt x="24790" y="714375"/>
                  </a:lnTo>
                  <a:lnTo>
                    <a:pt x="0" y="739165"/>
                  </a:lnTo>
                  <a:lnTo>
                    <a:pt x="0" y="746747"/>
                  </a:lnTo>
                  <a:lnTo>
                    <a:pt x="24790" y="771525"/>
                  </a:lnTo>
                  <a:lnTo>
                    <a:pt x="32359" y="771525"/>
                  </a:lnTo>
                  <a:lnTo>
                    <a:pt x="57150" y="746747"/>
                  </a:lnTo>
                  <a:lnTo>
                    <a:pt x="57150" y="742950"/>
                  </a:lnTo>
                  <a:lnTo>
                    <a:pt x="57150" y="739165"/>
                  </a:lnTo>
                  <a:close/>
                </a:path>
                <a:path w="57150" h="1123950">
                  <a:moveTo>
                    <a:pt x="57150" y="377202"/>
                  </a:moveTo>
                  <a:lnTo>
                    <a:pt x="32359" y="352425"/>
                  </a:lnTo>
                  <a:lnTo>
                    <a:pt x="24790" y="352425"/>
                  </a:lnTo>
                  <a:lnTo>
                    <a:pt x="0" y="377202"/>
                  </a:lnTo>
                  <a:lnTo>
                    <a:pt x="0" y="384784"/>
                  </a:lnTo>
                  <a:lnTo>
                    <a:pt x="24790" y="409575"/>
                  </a:lnTo>
                  <a:lnTo>
                    <a:pt x="32359" y="409575"/>
                  </a:lnTo>
                  <a:lnTo>
                    <a:pt x="57150" y="384784"/>
                  </a:lnTo>
                  <a:lnTo>
                    <a:pt x="57150" y="381000"/>
                  </a:lnTo>
                  <a:lnTo>
                    <a:pt x="57150" y="377202"/>
                  </a:lnTo>
                  <a:close/>
                </a:path>
                <a:path w="57150" h="1123950">
                  <a:moveTo>
                    <a:pt x="57150" y="24777"/>
                  </a:moveTo>
                  <a:lnTo>
                    <a:pt x="32359" y="0"/>
                  </a:lnTo>
                  <a:lnTo>
                    <a:pt x="24790" y="0"/>
                  </a:lnTo>
                  <a:lnTo>
                    <a:pt x="0" y="24777"/>
                  </a:lnTo>
                  <a:lnTo>
                    <a:pt x="0" y="32359"/>
                  </a:lnTo>
                  <a:lnTo>
                    <a:pt x="24790" y="57150"/>
                  </a:lnTo>
                  <a:lnTo>
                    <a:pt x="32359" y="57150"/>
                  </a:lnTo>
                  <a:lnTo>
                    <a:pt x="57150" y="32359"/>
                  </a:lnTo>
                  <a:lnTo>
                    <a:pt x="57150" y="28575"/>
                  </a:lnTo>
                  <a:lnTo>
                    <a:pt x="57150" y="24777"/>
                  </a:lnTo>
                  <a:close/>
                </a:path>
              </a:pathLst>
            </a:custGeom>
            <a:solidFill>
              <a:srgbClr val="CAD6DE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0" name="object 30" descr=""/>
          <p:cNvSpPr txBox="1"/>
          <p:nvPr/>
        </p:nvSpPr>
        <p:spPr>
          <a:xfrm>
            <a:off x="662969" y="6126162"/>
            <a:ext cx="5817870" cy="171450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904240">
              <a:lnSpc>
                <a:spcPct val="100000"/>
              </a:lnSpc>
              <a:spcBef>
                <a:spcPts val="135"/>
              </a:spcBef>
            </a:pPr>
            <a:r>
              <a:rPr dirty="0" sz="1650" spc="260">
                <a:solidFill>
                  <a:srgbClr val="CAD6DE"/>
                </a:solidFill>
                <a:latin typeface="Yu Gothic"/>
                <a:cs typeface="Yu Gothic"/>
              </a:rPr>
              <a:t>SesuíitK</a:t>
            </a:r>
            <a:r>
              <a:rPr dirty="0" sz="1650" spc="-140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260">
                <a:solidFill>
                  <a:srgbClr val="CAD6DE"/>
                </a:solidFill>
                <a:latin typeface="Yu Gothic"/>
                <a:cs typeface="Yu Gothic"/>
              </a:rPr>
              <a:t>6utomΘtion</a:t>
            </a:r>
            <a:endParaRPr sz="1650">
              <a:latin typeface="Yu Gothic"/>
              <a:cs typeface="Yu Gothic"/>
            </a:endParaRPr>
          </a:p>
          <a:p>
            <a:pPr marL="1195705" marR="2634615">
              <a:lnSpc>
                <a:spcPct val="166700"/>
              </a:lnSpc>
              <a:spcBef>
                <a:spcPts val="75"/>
              </a:spcBef>
            </a:pPr>
            <a:r>
              <a:rPr dirty="0" sz="1400">
                <a:solidFill>
                  <a:srgbClr val="CAD6DE"/>
                </a:solidFill>
                <a:latin typeface="Tahoma"/>
                <a:cs typeface="Tahoma"/>
              </a:rPr>
              <a:t>Cloud-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native</a:t>
            </a:r>
            <a:r>
              <a:rPr dirty="0" sz="1400" spc="3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deployment </a:t>
            </a:r>
            <a:r>
              <a:rPr dirty="0" sz="1400">
                <a:solidFill>
                  <a:srgbClr val="CAD6DE"/>
                </a:solidFill>
                <a:latin typeface="Tahoma"/>
                <a:cs typeface="Tahoma"/>
              </a:rPr>
              <a:t>Compliance</a:t>
            </a:r>
            <a:r>
              <a:rPr dirty="0" sz="1400" spc="-7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reporting </a:t>
            </a:r>
            <a:r>
              <a:rPr dirty="0" sz="1400">
                <a:solidFill>
                  <a:srgbClr val="CAD6DE"/>
                </a:solidFill>
                <a:latin typeface="Tahoma"/>
                <a:cs typeface="Tahoma"/>
              </a:rPr>
              <a:t>Automated</a:t>
            </a:r>
            <a:r>
              <a:rPr dirty="0" sz="1400" spc="-9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backups </a:t>
            </a:r>
            <a:r>
              <a:rPr dirty="0" sz="1400" spc="-30">
                <a:solidFill>
                  <a:srgbClr val="CAD6DE"/>
                </a:solidFill>
                <a:latin typeface="Tahoma"/>
                <a:cs typeface="Tahoma"/>
              </a:rPr>
              <a:t>Incident</a:t>
            </a:r>
            <a:r>
              <a:rPr dirty="0" sz="1400" spc="-5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playbooks</a:t>
            </a:r>
            <a:endParaRPr sz="1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1"/>
            <a:ext cx="11430000" cy="11029950"/>
          </a:xfrm>
          <a:custGeom>
            <a:avLst/>
            <a:gdLst/>
            <a:ahLst/>
            <a:cxnLst/>
            <a:rect l="l" t="t" r="r" b="b"/>
            <a:pathLst>
              <a:path w="11430000" h="11029950">
                <a:moveTo>
                  <a:pt x="11430000" y="0"/>
                </a:moveTo>
                <a:lnTo>
                  <a:pt x="0" y="0"/>
                </a:lnTo>
                <a:lnTo>
                  <a:pt x="0" y="11029950"/>
                </a:lnTo>
                <a:lnTo>
                  <a:pt x="11430000" y="11029950"/>
                </a:lnTo>
                <a:lnTo>
                  <a:pt x="11430000" y="0"/>
                </a:lnTo>
                <a:close/>
              </a:path>
            </a:pathLst>
          </a:custGeom>
          <a:solidFill>
            <a:srgbClr val="10283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409"/>
              <a:t>Technical</a:t>
            </a:r>
            <a:r>
              <a:rPr dirty="0" spc="-50"/>
              <a:t> </a:t>
            </a:r>
            <a:r>
              <a:rPr dirty="0" spc="445"/>
              <a:t>Excellence</a:t>
            </a:r>
            <a:r>
              <a:rPr dirty="0" spc="-45"/>
              <a:t> </a:t>
            </a:r>
            <a:r>
              <a:rPr dirty="0" spc="730"/>
              <a:t>at</a:t>
            </a:r>
            <a:r>
              <a:rPr dirty="0" spc="-50"/>
              <a:t> </a:t>
            </a:r>
            <a:r>
              <a:rPr dirty="0" spc="509"/>
              <a:t>Scale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4613" y="2011231"/>
            <a:ext cx="331810" cy="38047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624879" y="1473200"/>
            <a:ext cx="2745740" cy="131000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310">
                <a:solidFill>
                  <a:srgbClr val="FFFFFF"/>
                </a:solidFill>
                <a:latin typeface="Yu Gothic"/>
                <a:cs typeface="Yu Gothic"/>
              </a:rPr>
              <a:t>Technology</a:t>
            </a:r>
            <a:r>
              <a:rPr dirty="0" sz="2000" spc="-55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2000" spc="385">
                <a:solidFill>
                  <a:srgbClr val="FFFFFF"/>
                </a:solidFill>
                <a:latin typeface="Yu Gothic"/>
                <a:cs typeface="Yu Gothic"/>
              </a:rPr>
              <a:t>Stack</a:t>
            </a:r>
            <a:endParaRPr sz="2000">
              <a:latin typeface="Yu Gothic"/>
              <a:cs typeface="Yu Gothic"/>
            </a:endParaRPr>
          </a:p>
          <a:p>
            <a:pPr marL="604520">
              <a:lnSpc>
                <a:spcPct val="100000"/>
              </a:lnSpc>
              <a:spcBef>
                <a:spcPts val="2225"/>
              </a:spcBef>
            </a:pPr>
            <a:r>
              <a:rPr dirty="0" sz="1650" spc="180">
                <a:solidFill>
                  <a:srgbClr val="CAD6DE"/>
                </a:solidFill>
                <a:latin typeface="Yu Gothic"/>
                <a:cs typeface="Yu Gothic"/>
              </a:rPr>
              <a:t>ÐΘsken®</a:t>
            </a:r>
            <a:endParaRPr sz="1650">
              <a:latin typeface="Yu Gothic"/>
              <a:cs typeface="Yu Gothic"/>
            </a:endParaRPr>
          </a:p>
          <a:p>
            <a:pPr marL="604520">
              <a:lnSpc>
                <a:spcPct val="100000"/>
              </a:lnSpc>
              <a:spcBef>
                <a:spcPts val="1795"/>
              </a:spcBef>
            </a:pP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Python,</a:t>
            </a:r>
            <a:r>
              <a:rPr dirty="0" sz="1400" spc="-8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50">
                <a:solidFill>
                  <a:srgbClr val="CAD6DE"/>
                </a:solidFill>
                <a:latin typeface="Tahoma"/>
                <a:cs typeface="Tahoma"/>
              </a:rPr>
              <a:t>Flask,</a:t>
            </a:r>
            <a:r>
              <a:rPr dirty="0" sz="1400" spc="-8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Celery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6" name="object 6" descr=""/>
          <p:cNvSpPr/>
          <p:nvPr/>
        </p:nvSpPr>
        <p:spPr>
          <a:xfrm>
            <a:off x="638175" y="3213688"/>
            <a:ext cx="364490" cy="318770"/>
          </a:xfrm>
          <a:custGeom>
            <a:avLst/>
            <a:gdLst/>
            <a:ahLst/>
            <a:cxnLst/>
            <a:rect l="l" t="t" r="r" b="b"/>
            <a:pathLst>
              <a:path w="364490" h="318770">
                <a:moveTo>
                  <a:pt x="109025" y="1270"/>
                </a:moveTo>
                <a:lnTo>
                  <a:pt x="92218" y="5080"/>
                </a:lnTo>
                <a:lnTo>
                  <a:pt x="80696" y="16510"/>
                </a:lnTo>
                <a:lnTo>
                  <a:pt x="74110" y="35560"/>
                </a:lnTo>
                <a:lnTo>
                  <a:pt x="72487" y="59690"/>
                </a:lnTo>
                <a:lnTo>
                  <a:pt x="75853" y="87630"/>
                </a:lnTo>
                <a:lnTo>
                  <a:pt x="76636" y="92710"/>
                </a:lnTo>
                <a:lnTo>
                  <a:pt x="77490" y="96520"/>
                </a:lnTo>
                <a:lnTo>
                  <a:pt x="78487" y="100330"/>
                </a:lnTo>
                <a:lnTo>
                  <a:pt x="69448" y="102870"/>
                </a:lnTo>
                <a:lnTo>
                  <a:pt x="18377" y="128270"/>
                </a:lnTo>
                <a:lnTo>
                  <a:pt x="0" y="160020"/>
                </a:lnTo>
                <a:lnTo>
                  <a:pt x="5153" y="176530"/>
                </a:lnTo>
                <a:lnTo>
                  <a:pt x="19452" y="191770"/>
                </a:lnTo>
                <a:lnTo>
                  <a:pt x="41156" y="205740"/>
                </a:lnTo>
                <a:lnTo>
                  <a:pt x="68525" y="217170"/>
                </a:lnTo>
                <a:lnTo>
                  <a:pt x="78204" y="220980"/>
                </a:lnTo>
                <a:lnTo>
                  <a:pt x="77137" y="224790"/>
                </a:lnTo>
                <a:lnTo>
                  <a:pt x="76210" y="228600"/>
                </a:lnTo>
                <a:lnTo>
                  <a:pt x="75356" y="233680"/>
                </a:lnTo>
                <a:lnTo>
                  <a:pt x="72240" y="261620"/>
                </a:lnTo>
                <a:lnTo>
                  <a:pt x="73874" y="283210"/>
                </a:lnTo>
                <a:lnTo>
                  <a:pt x="73970" y="284480"/>
                </a:lnTo>
                <a:lnTo>
                  <a:pt x="74066" y="285750"/>
                </a:lnTo>
                <a:lnTo>
                  <a:pt x="80790" y="303530"/>
                </a:lnTo>
                <a:lnTo>
                  <a:pt x="92363" y="314960"/>
                </a:lnTo>
                <a:lnTo>
                  <a:pt x="109009" y="318770"/>
                </a:lnTo>
                <a:lnTo>
                  <a:pt x="129259" y="316230"/>
                </a:lnTo>
                <a:lnTo>
                  <a:pt x="151803" y="304800"/>
                </a:lnTo>
                <a:lnTo>
                  <a:pt x="153484" y="303530"/>
                </a:lnTo>
                <a:lnTo>
                  <a:pt x="106282" y="303530"/>
                </a:lnTo>
                <a:lnTo>
                  <a:pt x="100046" y="302260"/>
                </a:lnTo>
                <a:lnTo>
                  <a:pt x="92873" y="293370"/>
                </a:lnTo>
                <a:lnTo>
                  <a:pt x="88601" y="279400"/>
                </a:lnTo>
                <a:lnTo>
                  <a:pt x="87714" y="261620"/>
                </a:lnTo>
                <a:lnTo>
                  <a:pt x="87651" y="260350"/>
                </a:lnTo>
                <a:lnTo>
                  <a:pt x="90443" y="236220"/>
                </a:lnTo>
                <a:lnTo>
                  <a:pt x="91226" y="232410"/>
                </a:lnTo>
                <a:lnTo>
                  <a:pt x="92080" y="228600"/>
                </a:lnTo>
                <a:lnTo>
                  <a:pt x="93077" y="224790"/>
                </a:lnTo>
                <a:lnTo>
                  <a:pt x="265998" y="224790"/>
                </a:lnTo>
                <a:lnTo>
                  <a:pt x="272037" y="223520"/>
                </a:lnTo>
                <a:lnTo>
                  <a:pt x="287620" y="223520"/>
                </a:lnTo>
                <a:lnTo>
                  <a:pt x="286840" y="219710"/>
                </a:lnTo>
                <a:lnTo>
                  <a:pt x="289118" y="219710"/>
                </a:lnTo>
                <a:lnTo>
                  <a:pt x="293528" y="218440"/>
                </a:lnTo>
                <a:lnTo>
                  <a:pt x="296367" y="217170"/>
                </a:lnTo>
                <a:lnTo>
                  <a:pt x="149716" y="217170"/>
                </a:lnTo>
                <a:lnTo>
                  <a:pt x="148190" y="214630"/>
                </a:lnTo>
                <a:lnTo>
                  <a:pt x="121907" y="214630"/>
                </a:lnTo>
                <a:lnTo>
                  <a:pt x="113630" y="213360"/>
                </a:lnTo>
                <a:lnTo>
                  <a:pt x="105393" y="210820"/>
                </a:lnTo>
                <a:lnTo>
                  <a:pt x="97204" y="209550"/>
                </a:lnTo>
                <a:lnTo>
                  <a:pt x="98450" y="205740"/>
                </a:lnTo>
                <a:lnTo>
                  <a:pt x="82331" y="205740"/>
                </a:lnTo>
                <a:lnTo>
                  <a:pt x="79340" y="204470"/>
                </a:lnTo>
                <a:lnTo>
                  <a:pt x="76423" y="204470"/>
                </a:lnTo>
                <a:lnTo>
                  <a:pt x="73506" y="203200"/>
                </a:lnTo>
                <a:lnTo>
                  <a:pt x="61859" y="199390"/>
                </a:lnTo>
                <a:lnTo>
                  <a:pt x="21490" y="176530"/>
                </a:lnTo>
                <a:lnTo>
                  <a:pt x="15299" y="160020"/>
                </a:lnTo>
                <a:lnTo>
                  <a:pt x="19320" y="149860"/>
                </a:lnTo>
                <a:lnTo>
                  <a:pt x="30599" y="138430"/>
                </a:lnTo>
                <a:lnTo>
                  <a:pt x="47961" y="128270"/>
                </a:lnTo>
                <a:lnTo>
                  <a:pt x="70232" y="118110"/>
                </a:lnTo>
                <a:lnTo>
                  <a:pt x="82544" y="114300"/>
                </a:lnTo>
                <a:lnTo>
                  <a:pt x="98652" y="114300"/>
                </a:lnTo>
                <a:lnTo>
                  <a:pt x="97417" y="110490"/>
                </a:lnTo>
                <a:lnTo>
                  <a:pt x="129862" y="105410"/>
                </a:lnTo>
                <a:lnTo>
                  <a:pt x="147991" y="105410"/>
                </a:lnTo>
                <a:lnTo>
                  <a:pt x="149503" y="102870"/>
                </a:lnTo>
                <a:lnTo>
                  <a:pt x="293743" y="102870"/>
                </a:lnTo>
                <a:lnTo>
                  <a:pt x="286057" y="100330"/>
                </a:lnTo>
                <a:lnTo>
                  <a:pt x="286697" y="97790"/>
                </a:lnTo>
                <a:lnTo>
                  <a:pt x="286981" y="96520"/>
                </a:lnTo>
                <a:lnTo>
                  <a:pt x="93290" y="96520"/>
                </a:lnTo>
                <a:lnTo>
                  <a:pt x="92363" y="92710"/>
                </a:lnTo>
                <a:lnTo>
                  <a:pt x="90799" y="85090"/>
                </a:lnTo>
                <a:lnTo>
                  <a:pt x="87796" y="60960"/>
                </a:lnTo>
                <a:lnTo>
                  <a:pt x="88202" y="50800"/>
                </a:lnTo>
                <a:lnTo>
                  <a:pt x="88303" y="48260"/>
                </a:lnTo>
                <a:lnTo>
                  <a:pt x="88405" y="45720"/>
                </a:lnTo>
                <a:lnTo>
                  <a:pt x="111260" y="16510"/>
                </a:lnTo>
                <a:lnTo>
                  <a:pt x="152379" y="16510"/>
                </a:lnTo>
                <a:lnTo>
                  <a:pt x="129489" y="5080"/>
                </a:lnTo>
                <a:lnTo>
                  <a:pt x="109025" y="1270"/>
                </a:lnTo>
                <a:close/>
              </a:path>
              <a:path w="364490" h="318770">
                <a:moveTo>
                  <a:pt x="205970" y="280670"/>
                </a:moveTo>
                <a:lnTo>
                  <a:pt x="182805" y="280670"/>
                </a:lnTo>
                <a:lnTo>
                  <a:pt x="185935" y="283210"/>
                </a:lnTo>
                <a:lnTo>
                  <a:pt x="189209" y="285750"/>
                </a:lnTo>
                <a:lnTo>
                  <a:pt x="192485" y="289560"/>
                </a:lnTo>
                <a:lnTo>
                  <a:pt x="215084" y="306070"/>
                </a:lnTo>
                <a:lnTo>
                  <a:pt x="236503" y="316230"/>
                </a:lnTo>
                <a:lnTo>
                  <a:pt x="255694" y="318770"/>
                </a:lnTo>
                <a:lnTo>
                  <a:pt x="271611" y="314960"/>
                </a:lnTo>
                <a:lnTo>
                  <a:pt x="283570" y="303530"/>
                </a:lnTo>
                <a:lnTo>
                  <a:pt x="253280" y="303530"/>
                </a:lnTo>
                <a:lnTo>
                  <a:pt x="238781" y="300990"/>
                </a:lnTo>
                <a:lnTo>
                  <a:pt x="221519" y="292100"/>
                </a:lnTo>
                <a:lnTo>
                  <a:pt x="205970" y="280670"/>
                </a:lnTo>
                <a:close/>
              </a:path>
              <a:path w="364490" h="318770">
                <a:moveTo>
                  <a:pt x="265998" y="224790"/>
                </a:moveTo>
                <a:lnTo>
                  <a:pt x="93077" y="224790"/>
                </a:lnTo>
                <a:lnTo>
                  <a:pt x="105059" y="227330"/>
                </a:lnTo>
                <a:lnTo>
                  <a:pt x="141391" y="231140"/>
                </a:lnTo>
                <a:lnTo>
                  <a:pt x="148605" y="241300"/>
                </a:lnTo>
                <a:lnTo>
                  <a:pt x="156147" y="251460"/>
                </a:lnTo>
                <a:lnTo>
                  <a:pt x="163997" y="260350"/>
                </a:lnTo>
                <a:lnTo>
                  <a:pt x="172134" y="269240"/>
                </a:lnTo>
                <a:lnTo>
                  <a:pt x="167580" y="274320"/>
                </a:lnTo>
                <a:lnTo>
                  <a:pt x="165303" y="275590"/>
                </a:lnTo>
                <a:lnTo>
                  <a:pt x="156159" y="283210"/>
                </a:lnTo>
                <a:lnTo>
                  <a:pt x="146382" y="289560"/>
                </a:lnTo>
                <a:lnTo>
                  <a:pt x="136032" y="295910"/>
                </a:lnTo>
                <a:lnTo>
                  <a:pt x="125169" y="300990"/>
                </a:lnTo>
                <a:lnTo>
                  <a:pt x="119050" y="303530"/>
                </a:lnTo>
                <a:lnTo>
                  <a:pt x="153484" y="303530"/>
                </a:lnTo>
                <a:lnTo>
                  <a:pt x="175334" y="287020"/>
                </a:lnTo>
                <a:lnTo>
                  <a:pt x="177825" y="284480"/>
                </a:lnTo>
                <a:lnTo>
                  <a:pt x="180314" y="283210"/>
                </a:lnTo>
                <a:lnTo>
                  <a:pt x="182805" y="280670"/>
                </a:lnTo>
                <a:lnTo>
                  <a:pt x="205970" y="280670"/>
                </a:lnTo>
                <a:lnTo>
                  <a:pt x="202515" y="278130"/>
                </a:lnTo>
                <a:lnTo>
                  <a:pt x="199528" y="275590"/>
                </a:lnTo>
                <a:lnTo>
                  <a:pt x="193481" y="269240"/>
                </a:lnTo>
                <a:lnTo>
                  <a:pt x="201484" y="260350"/>
                </a:lnTo>
                <a:lnTo>
                  <a:pt x="203678" y="257810"/>
                </a:lnTo>
                <a:lnTo>
                  <a:pt x="182736" y="257810"/>
                </a:lnTo>
                <a:lnTo>
                  <a:pt x="177296" y="252730"/>
                </a:lnTo>
                <a:lnTo>
                  <a:pt x="166495" y="240030"/>
                </a:lnTo>
                <a:lnTo>
                  <a:pt x="161175" y="232410"/>
                </a:lnTo>
                <a:lnTo>
                  <a:pt x="222634" y="232410"/>
                </a:lnTo>
                <a:lnTo>
                  <a:pt x="223509" y="231140"/>
                </a:lnTo>
                <a:lnTo>
                  <a:pt x="247880" y="228600"/>
                </a:lnTo>
                <a:lnTo>
                  <a:pt x="265998" y="224790"/>
                </a:lnTo>
                <a:close/>
              </a:path>
              <a:path w="364490" h="318770">
                <a:moveTo>
                  <a:pt x="287620" y="223520"/>
                </a:moveTo>
                <a:lnTo>
                  <a:pt x="272037" y="223520"/>
                </a:lnTo>
                <a:lnTo>
                  <a:pt x="272752" y="227330"/>
                </a:lnTo>
                <a:lnTo>
                  <a:pt x="273392" y="229870"/>
                </a:lnTo>
                <a:lnTo>
                  <a:pt x="273958" y="232410"/>
                </a:lnTo>
                <a:lnTo>
                  <a:pt x="276027" y="243840"/>
                </a:lnTo>
                <a:lnTo>
                  <a:pt x="277010" y="256540"/>
                </a:lnTo>
                <a:lnTo>
                  <a:pt x="276911" y="267970"/>
                </a:lnTo>
                <a:lnTo>
                  <a:pt x="275738" y="279400"/>
                </a:lnTo>
                <a:lnTo>
                  <a:pt x="275464" y="283210"/>
                </a:lnTo>
                <a:lnTo>
                  <a:pt x="275372" y="284480"/>
                </a:lnTo>
                <a:lnTo>
                  <a:pt x="275281" y="285750"/>
                </a:lnTo>
                <a:lnTo>
                  <a:pt x="275189" y="287020"/>
                </a:lnTo>
                <a:lnTo>
                  <a:pt x="275098" y="288290"/>
                </a:lnTo>
                <a:lnTo>
                  <a:pt x="270827" y="295910"/>
                </a:lnTo>
                <a:lnTo>
                  <a:pt x="263996" y="302260"/>
                </a:lnTo>
                <a:lnTo>
                  <a:pt x="253280" y="303530"/>
                </a:lnTo>
                <a:lnTo>
                  <a:pt x="283570" y="303530"/>
                </a:lnTo>
                <a:lnTo>
                  <a:pt x="290539" y="283210"/>
                </a:lnTo>
                <a:lnTo>
                  <a:pt x="292191" y="261620"/>
                </a:lnTo>
                <a:lnTo>
                  <a:pt x="292288" y="260350"/>
                </a:lnTo>
                <a:lnTo>
                  <a:pt x="292385" y="259080"/>
                </a:lnTo>
                <a:lnTo>
                  <a:pt x="288974" y="229870"/>
                </a:lnTo>
                <a:lnTo>
                  <a:pt x="288334" y="226060"/>
                </a:lnTo>
                <a:lnTo>
                  <a:pt x="287620" y="223520"/>
                </a:lnTo>
                <a:close/>
              </a:path>
              <a:path w="364490" h="318770">
                <a:moveTo>
                  <a:pt x="222634" y="232410"/>
                </a:moveTo>
                <a:lnTo>
                  <a:pt x="203795" y="232410"/>
                </a:lnTo>
                <a:lnTo>
                  <a:pt x="198794" y="238760"/>
                </a:lnTo>
                <a:lnTo>
                  <a:pt x="193613" y="245110"/>
                </a:lnTo>
                <a:lnTo>
                  <a:pt x="188258" y="252730"/>
                </a:lnTo>
                <a:lnTo>
                  <a:pt x="182736" y="257810"/>
                </a:lnTo>
                <a:lnTo>
                  <a:pt x="203678" y="257810"/>
                </a:lnTo>
                <a:lnTo>
                  <a:pt x="209161" y="251460"/>
                </a:lnTo>
                <a:lnTo>
                  <a:pt x="216505" y="241300"/>
                </a:lnTo>
                <a:lnTo>
                  <a:pt x="222634" y="232410"/>
                </a:lnTo>
                <a:close/>
              </a:path>
              <a:path w="364490" h="318770">
                <a:moveTo>
                  <a:pt x="293743" y="102870"/>
                </a:moveTo>
                <a:lnTo>
                  <a:pt x="214828" y="102870"/>
                </a:lnTo>
                <a:lnTo>
                  <a:pt x="219310" y="110490"/>
                </a:lnTo>
                <a:lnTo>
                  <a:pt x="223686" y="116840"/>
                </a:lnTo>
                <a:lnTo>
                  <a:pt x="227956" y="124460"/>
                </a:lnTo>
                <a:lnTo>
                  <a:pt x="232117" y="130810"/>
                </a:lnTo>
                <a:lnTo>
                  <a:pt x="236163" y="138430"/>
                </a:lnTo>
                <a:lnTo>
                  <a:pt x="240080" y="144780"/>
                </a:lnTo>
                <a:lnTo>
                  <a:pt x="243878" y="152400"/>
                </a:lnTo>
                <a:lnTo>
                  <a:pt x="247561" y="160020"/>
                </a:lnTo>
                <a:lnTo>
                  <a:pt x="243918" y="167640"/>
                </a:lnTo>
                <a:lnTo>
                  <a:pt x="240142" y="173990"/>
                </a:lnTo>
                <a:lnTo>
                  <a:pt x="236233" y="181610"/>
                </a:lnTo>
                <a:lnTo>
                  <a:pt x="232191" y="189230"/>
                </a:lnTo>
                <a:lnTo>
                  <a:pt x="228070" y="195580"/>
                </a:lnTo>
                <a:lnTo>
                  <a:pt x="223821" y="203200"/>
                </a:lnTo>
                <a:lnTo>
                  <a:pt x="219451" y="209550"/>
                </a:lnTo>
                <a:lnTo>
                  <a:pt x="214967" y="217170"/>
                </a:lnTo>
                <a:lnTo>
                  <a:pt x="296367" y="217170"/>
                </a:lnTo>
                <a:lnTo>
                  <a:pt x="302043" y="214630"/>
                </a:lnTo>
                <a:lnTo>
                  <a:pt x="234395" y="214630"/>
                </a:lnTo>
                <a:lnTo>
                  <a:pt x="238239" y="208280"/>
                </a:lnTo>
                <a:lnTo>
                  <a:pt x="241865" y="203200"/>
                </a:lnTo>
                <a:lnTo>
                  <a:pt x="245427" y="196850"/>
                </a:lnTo>
                <a:lnTo>
                  <a:pt x="249053" y="190500"/>
                </a:lnTo>
                <a:lnTo>
                  <a:pt x="252472" y="184150"/>
                </a:lnTo>
                <a:lnTo>
                  <a:pt x="255816" y="177800"/>
                </a:lnTo>
                <a:lnTo>
                  <a:pt x="272565" y="177800"/>
                </a:lnTo>
                <a:lnTo>
                  <a:pt x="269604" y="171450"/>
                </a:lnTo>
                <a:lnTo>
                  <a:pt x="264497" y="160020"/>
                </a:lnTo>
                <a:lnTo>
                  <a:pt x="269423" y="148590"/>
                </a:lnTo>
                <a:lnTo>
                  <a:pt x="271944" y="142240"/>
                </a:lnTo>
                <a:lnTo>
                  <a:pt x="255671" y="142240"/>
                </a:lnTo>
                <a:lnTo>
                  <a:pt x="252328" y="135890"/>
                </a:lnTo>
                <a:lnTo>
                  <a:pt x="248909" y="129540"/>
                </a:lnTo>
                <a:lnTo>
                  <a:pt x="241865" y="116840"/>
                </a:lnTo>
                <a:lnTo>
                  <a:pt x="238239" y="111760"/>
                </a:lnTo>
                <a:lnTo>
                  <a:pt x="234468" y="105410"/>
                </a:lnTo>
                <a:lnTo>
                  <a:pt x="300559" y="105410"/>
                </a:lnTo>
                <a:lnTo>
                  <a:pt x="297586" y="104140"/>
                </a:lnTo>
                <a:lnTo>
                  <a:pt x="293743" y="102870"/>
                </a:lnTo>
                <a:close/>
              </a:path>
              <a:path w="364490" h="318770">
                <a:moveTo>
                  <a:pt x="125850" y="177800"/>
                </a:moveTo>
                <a:lnTo>
                  <a:pt x="108803" y="177800"/>
                </a:lnTo>
                <a:lnTo>
                  <a:pt x="112072" y="184150"/>
                </a:lnTo>
                <a:lnTo>
                  <a:pt x="130219" y="214630"/>
                </a:lnTo>
                <a:lnTo>
                  <a:pt x="148190" y="214630"/>
                </a:lnTo>
                <a:lnTo>
                  <a:pt x="145139" y="209550"/>
                </a:lnTo>
                <a:lnTo>
                  <a:pt x="140697" y="203200"/>
                </a:lnTo>
                <a:lnTo>
                  <a:pt x="136388" y="195580"/>
                </a:lnTo>
                <a:lnTo>
                  <a:pt x="132213" y="189230"/>
                </a:lnTo>
                <a:lnTo>
                  <a:pt x="128180" y="181610"/>
                </a:lnTo>
                <a:lnTo>
                  <a:pt x="125850" y="177800"/>
                </a:lnTo>
                <a:close/>
              </a:path>
              <a:path w="364490" h="318770">
                <a:moveTo>
                  <a:pt x="272565" y="177800"/>
                </a:moveTo>
                <a:lnTo>
                  <a:pt x="255816" y="177800"/>
                </a:lnTo>
                <a:lnTo>
                  <a:pt x="259125" y="185420"/>
                </a:lnTo>
                <a:lnTo>
                  <a:pt x="262228" y="193040"/>
                </a:lnTo>
                <a:lnTo>
                  <a:pt x="265130" y="200660"/>
                </a:lnTo>
                <a:lnTo>
                  <a:pt x="267840" y="209550"/>
                </a:lnTo>
                <a:lnTo>
                  <a:pt x="234395" y="214630"/>
                </a:lnTo>
                <a:lnTo>
                  <a:pt x="302043" y="214630"/>
                </a:lnTo>
                <a:lnTo>
                  <a:pt x="321912" y="205740"/>
                </a:lnTo>
                <a:lnTo>
                  <a:pt x="323950" y="204470"/>
                </a:lnTo>
                <a:lnTo>
                  <a:pt x="282639" y="204470"/>
                </a:lnTo>
                <a:lnTo>
                  <a:pt x="278694" y="193040"/>
                </a:lnTo>
                <a:lnTo>
                  <a:pt x="274342" y="181610"/>
                </a:lnTo>
                <a:lnTo>
                  <a:pt x="272565" y="177800"/>
                </a:lnTo>
                <a:close/>
              </a:path>
              <a:path w="364490" h="318770">
                <a:moveTo>
                  <a:pt x="98652" y="114300"/>
                </a:moveTo>
                <a:lnTo>
                  <a:pt x="82544" y="114300"/>
                </a:lnTo>
                <a:lnTo>
                  <a:pt x="86358" y="125730"/>
                </a:lnTo>
                <a:lnTo>
                  <a:pt x="90539" y="137160"/>
                </a:lnTo>
                <a:lnTo>
                  <a:pt x="95081" y="148590"/>
                </a:lnTo>
                <a:lnTo>
                  <a:pt x="99978" y="160020"/>
                </a:lnTo>
                <a:lnTo>
                  <a:pt x="95028" y="171450"/>
                </a:lnTo>
                <a:lnTo>
                  <a:pt x="90432" y="182880"/>
                </a:lnTo>
                <a:lnTo>
                  <a:pt x="86197" y="194310"/>
                </a:lnTo>
                <a:lnTo>
                  <a:pt x="82331" y="205740"/>
                </a:lnTo>
                <a:lnTo>
                  <a:pt x="98450" y="205740"/>
                </a:lnTo>
                <a:lnTo>
                  <a:pt x="99697" y="201930"/>
                </a:lnTo>
                <a:lnTo>
                  <a:pt x="102470" y="194310"/>
                </a:lnTo>
                <a:lnTo>
                  <a:pt x="105510" y="186690"/>
                </a:lnTo>
                <a:lnTo>
                  <a:pt x="108803" y="177800"/>
                </a:lnTo>
                <a:lnTo>
                  <a:pt x="125850" y="177800"/>
                </a:lnTo>
                <a:lnTo>
                  <a:pt x="124296" y="175260"/>
                </a:lnTo>
                <a:lnTo>
                  <a:pt x="120545" y="167640"/>
                </a:lnTo>
                <a:lnTo>
                  <a:pt x="116914" y="160020"/>
                </a:lnTo>
                <a:lnTo>
                  <a:pt x="120513" y="152400"/>
                </a:lnTo>
                <a:lnTo>
                  <a:pt x="124259" y="146050"/>
                </a:lnTo>
                <a:lnTo>
                  <a:pt x="126199" y="142240"/>
                </a:lnTo>
                <a:lnTo>
                  <a:pt x="108803" y="142240"/>
                </a:lnTo>
                <a:lnTo>
                  <a:pt x="105572" y="134620"/>
                </a:lnTo>
                <a:lnTo>
                  <a:pt x="102602" y="125730"/>
                </a:lnTo>
                <a:lnTo>
                  <a:pt x="99886" y="118110"/>
                </a:lnTo>
                <a:lnTo>
                  <a:pt x="98652" y="114300"/>
                </a:lnTo>
                <a:close/>
              </a:path>
              <a:path w="364490" h="318770">
                <a:moveTo>
                  <a:pt x="324346" y="115570"/>
                </a:moveTo>
                <a:lnTo>
                  <a:pt x="285630" y="115570"/>
                </a:lnTo>
                <a:lnTo>
                  <a:pt x="289187" y="116840"/>
                </a:lnTo>
                <a:lnTo>
                  <a:pt x="292601" y="118110"/>
                </a:lnTo>
                <a:lnTo>
                  <a:pt x="315409" y="128270"/>
                </a:lnTo>
                <a:lnTo>
                  <a:pt x="333252" y="138430"/>
                </a:lnTo>
                <a:lnTo>
                  <a:pt x="344878" y="149860"/>
                </a:lnTo>
                <a:lnTo>
                  <a:pt x="349031" y="160020"/>
                </a:lnTo>
                <a:lnTo>
                  <a:pt x="344596" y="170180"/>
                </a:lnTo>
                <a:lnTo>
                  <a:pt x="332175" y="181610"/>
                </a:lnTo>
                <a:lnTo>
                  <a:pt x="313098" y="193040"/>
                </a:lnTo>
                <a:lnTo>
                  <a:pt x="288691" y="203200"/>
                </a:lnTo>
                <a:lnTo>
                  <a:pt x="284703" y="204470"/>
                </a:lnTo>
                <a:lnTo>
                  <a:pt x="323950" y="204470"/>
                </a:lnTo>
                <a:lnTo>
                  <a:pt x="344326" y="191770"/>
                </a:lnTo>
                <a:lnTo>
                  <a:pt x="359041" y="176530"/>
                </a:lnTo>
                <a:lnTo>
                  <a:pt x="364331" y="160020"/>
                </a:lnTo>
                <a:lnTo>
                  <a:pt x="359346" y="143510"/>
                </a:lnTo>
                <a:lnTo>
                  <a:pt x="345475" y="128270"/>
                </a:lnTo>
                <a:lnTo>
                  <a:pt x="324346" y="115570"/>
                </a:lnTo>
                <a:close/>
              </a:path>
              <a:path w="364490" h="318770">
                <a:moveTo>
                  <a:pt x="182166" y="127000"/>
                </a:moveTo>
                <a:lnTo>
                  <a:pt x="169478" y="129540"/>
                </a:lnTo>
                <a:lnTo>
                  <a:pt x="159120" y="137160"/>
                </a:lnTo>
                <a:lnTo>
                  <a:pt x="152137" y="147320"/>
                </a:lnTo>
                <a:lnTo>
                  <a:pt x="149576" y="160020"/>
                </a:lnTo>
                <a:lnTo>
                  <a:pt x="152137" y="172720"/>
                </a:lnTo>
                <a:lnTo>
                  <a:pt x="159120" y="182880"/>
                </a:lnTo>
                <a:lnTo>
                  <a:pt x="169478" y="190500"/>
                </a:lnTo>
                <a:lnTo>
                  <a:pt x="182166" y="193040"/>
                </a:lnTo>
                <a:lnTo>
                  <a:pt x="194852" y="190500"/>
                </a:lnTo>
                <a:lnTo>
                  <a:pt x="205211" y="182880"/>
                </a:lnTo>
                <a:lnTo>
                  <a:pt x="212194" y="172720"/>
                </a:lnTo>
                <a:lnTo>
                  <a:pt x="214754" y="160020"/>
                </a:lnTo>
                <a:lnTo>
                  <a:pt x="212194" y="147320"/>
                </a:lnTo>
                <a:lnTo>
                  <a:pt x="205211" y="137160"/>
                </a:lnTo>
                <a:lnTo>
                  <a:pt x="194852" y="129540"/>
                </a:lnTo>
                <a:lnTo>
                  <a:pt x="182166" y="127000"/>
                </a:lnTo>
                <a:close/>
              </a:path>
              <a:path w="364490" h="318770">
                <a:moveTo>
                  <a:pt x="147991" y="105410"/>
                </a:moveTo>
                <a:lnTo>
                  <a:pt x="129862" y="105410"/>
                </a:lnTo>
                <a:lnTo>
                  <a:pt x="126091" y="111760"/>
                </a:lnTo>
                <a:lnTo>
                  <a:pt x="122391" y="116840"/>
                </a:lnTo>
                <a:lnTo>
                  <a:pt x="115421" y="129540"/>
                </a:lnTo>
                <a:lnTo>
                  <a:pt x="112002" y="135890"/>
                </a:lnTo>
                <a:lnTo>
                  <a:pt x="108803" y="142240"/>
                </a:lnTo>
                <a:lnTo>
                  <a:pt x="126199" y="142240"/>
                </a:lnTo>
                <a:lnTo>
                  <a:pt x="128139" y="138430"/>
                </a:lnTo>
                <a:lnTo>
                  <a:pt x="132139" y="130810"/>
                </a:lnTo>
                <a:lnTo>
                  <a:pt x="136273" y="124460"/>
                </a:lnTo>
                <a:lnTo>
                  <a:pt x="140555" y="116840"/>
                </a:lnTo>
                <a:lnTo>
                  <a:pt x="144969" y="110490"/>
                </a:lnTo>
                <a:lnTo>
                  <a:pt x="147991" y="105410"/>
                </a:lnTo>
                <a:close/>
              </a:path>
              <a:path w="364490" h="318770">
                <a:moveTo>
                  <a:pt x="300559" y="105410"/>
                </a:moveTo>
                <a:lnTo>
                  <a:pt x="234468" y="105410"/>
                </a:lnTo>
                <a:lnTo>
                  <a:pt x="259313" y="109220"/>
                </a:lnTo>
                <a:lnTo>
                  <a:pt x="267126" y="111760"/>
                </a:lnTo>
                <a:lnTo>
                  <a:pt x="264568" y="119380"/>
                </a:lnTo>
                <a:lnTo>
                  <a:pt x="261800" y="127000"/>
                </a:lnTo>
                <a:lnTo>
                  <a:pt x="258832" y="134620"/>
                </a:lnTo>
                <a:lnTo>
                  <a:pt x="255671" y="142240"/>
                </a:lnTo>
                <a:lnTo>
                  <a:pt x="271944" y="142240"/>
                </a:lnTo>
                <a:lnTo>
                  <a:pt x="273962" y="137160"/>
                </a:lnTo>
                <a:lnTo>
                  <a:pt x="278126" y="125730"/>
                </a:lnTo>
                <a:lnTo>
                  <a:pt x="281929" y="115570"/>
                </a:lnTo>
                <a:lnTo>
                  <a:pt x="324346" y="115570"/>
                </a:lnTo>
                <a:lnTo>
                  <a:pt x="300559" y="105410"/>
                </a:lnTo>
                <a:close/>
              </a:path>
              <a:path w="364490" h="318770">
                <a:moveTo>
                  <a:pt x="152379" y="16510"/>
                </a:moveTo>
                <a:lnTo>
                  <a:pt x="111260" y="16510"/>
                </a:lnTo>
                <a:lnTo>
                  <a:pt x="126992" y="20320"/>
                </a:lnTo>
                <a:lnTo>
                  <a:pt x="145725" y="30480"/>
                </a:lnTo>
                <a:lnTo>
                  <a:pt x="166226" y="45720"/>
                </a:lnTo>
                <a:lnTo>
                  <a:pt x="168007" y="48260"/>
                </a:lnTo>
                <a:lnTo>
                  <a:pt x="169783" y="49530"/>
                </a:lnTo>
                <a:lnTo>
                  <a:pt x="171634" y="50800"/>
                </a:lnTo>
                <a:lnTo>
                  <a:pt x="163522" y="59690"/>
                </a:lnTo>
                <a:lnTo>
                  <a:pt x="155731" y="69850"/>
                </a:lnTo>
                <a:lnTo>
                  <a:pt x="148259" y="78740"/>
                </a:lnTo>
                <a:lnTo>
                  <a:pt x="141108" y="88900"/>
                </a:lnTo>
                <a:lnTo>
                  <a:pt x="117091" y="91440"/>
                </a:lnTo>
                <a:lnTo>
                  <a:pt x="93290" y="96520"/>
                </a:lnTo>
                <a:lnTo>
                  <a:pt x="271184" y="96520"/>
                </a:lnTo>
                <a:lnTo>
                  <a:pt x="247346" y="91440"/>
                </a:lnTo>
                <a:lnTo>
                  <a:pt x="223296" y="88900"/>
                </a:lnTo>
                <a:lnTo>
                  <a:pt x="222409" y="87630"/>
                </a:lnTo>
                <a:lnTo>
                  <a:pt x="161032" y="87630"/>
                </a:lnTo>
                <a:lnTo>
                  <a:pt x="166298" y="81280"/>
                </a:lnTo>
                <a:lnTo>
                  <a:pt x="171616" y="73660"/>
                </a:lnTo>
                <a:lnTo>
                  <a:pt x="176962" y="68580"/>
                </a:lnTo>
                <a:lnTo>
                  <a:pt x="182309" y="62230"/>
                </a:lnTo>
                <a:lnTo>
                  <a:pt x="202974" y="62230"/>
                </a:lnTo>
                <a:lnTo>
                  <a:pt x="201039" y="59690"/>
                </a:lnTo>
                <a:lnTo>
                  <a:pt x="192980" y="50800"/>
                </a:lnTo>
                <a:lnTo>
                  <a:pt x="195759" y="48260"/>
                </a:lnTo>
                <a:lnTo>
                  <a:pt x="198462" y="45720"/>
                </a:lnTo>
                <a:lnTo>
                  <a:pt x="201305" y="43180"/>
                </a:lnTo>
                <a:lnTo>
                  <a:pt x="204821" y="40640"/>
                </a:lnTo>
                <a:lnTo>
                  <a:pt x="182378" y="40640"/>
                </a:lnTo>
                <a:lnTo>
                  <a:pt x="180459" y="38100"/>
                </a:lnTo>
                <a:lnTo>
                  <a:pt x="178464" y="36830"/>
                </a:lnTo>
                <a:lnTo>
                  <a:pt x="176470" y="34290"/>
                </a:lnTo>
                <a:lnTo>
                  <a:pt x="152379" y="16510"/>
                </a:lnTo>
                <a:close/>
              </a:path>
              <a:path w="364490" h="318770">
                <a:moveTo>
                  <a:pt x="283392" y="16510"/>
                </a:moveTo>
                <a:lnTo>
                  <a:pt x="252942" y="16510"/>
                </a:lnTo>
                <a:lnTo>
                  <a:pt x="263712" y="17780"/>
                </a:lnTo>
                <a:lnTo>
                  <a:pt x="271269" y="26670"/>
                </a:lnTo>
                <a:lnTo>
                  <a:pt x="275604" y="41910"/>
                </a:lnTo>
                <a:lnTo>
                  <a:pt x="276153" y="59690"/>
                </a:lnTo>
                <a:lnTo>
                  <a:pt x="276270" y="63500"/>
                </a:lnTo>
                <a:lnTo>
                  <a:pt x="272821" y="88900"/>
                </a:lnTo>
                <a:lnTo>
                  <a:pt x="271824" y="93980"/>
                </a:lnTo>
                <a:lnTo>
                  <a:pt x="271184" y="96520"/>
                </a:lnTo>
                <a:lnTo>
                  <a:pt x="286981" y="96520"/>
                </a:lnTo>
                <a:lnTo>
                  <a:pt x="287834" y="92710"/>
                </a:lnTo>
                <a:lnTo>
                  <a:pt x="291691" y="62230"/>
                </a:lnTo>
                <a:lnTo>
                  <a:pt x="290259" y="38100"/>
                </a:lnTo>
                <a:lnTo>
                  <a:pt x="290184" y="36830"/>
                </a:lnTo>
                <a:lnTo>
                  <a:pt x="283392" y="16510"/>
                </a:lnTo>
                <a:close/>
              </a:path>
              <a:path w="364490" h="318770">
                <a:moveTo>
                  <a:pt x="202974" y="62230"/>
                </a:moveTo>
                <a:lnTo>
                  <a:pt x="182309" y="62230"/>
                </a:lnTo>
                <a:lnTo>
                  <a:pt x="187831" y="68580"/>
                </a:lnTo>
                <a:lnTo>
                  <a:pt x="193187" y="74930"/>
                </a:lnTo>
                <a:lnTo>
                  <a:pt x="198368" y="81280"/>
                </a:lnTo>
                <a:lnTo>
                  <a:pt x="203368" y="87630"/>
                </a:lnTo>
                <a:lnTo>
                  <a:pt x="222409" y="87630"/>
                </a:lnTo>
                <a:lnTo>
                  <a:pt x="216197" y="78740"/>
                </a:lnTo>
                <a:lnTo>
                  <a:pt x="208778" y="69850"/>
                </a:lnTo>
                <a:lnTo>
                  <a:pt x="202974" y="62230"/>
                </a:lnTo>
                <a:close/>
              </a:path>
              <a:path w="364490" h="318770">
                <a:moveTo>
                  <a:pt x="255326" y="0"/>
                </a:moveTo>
                <a:lnTo>
                  <a:pt x="214190" y="15240"/>
                </a:lnTo>
                <a:lnTo>
                  <a:pt x="182378" y="40640"/>
                </a:lnTo>
                <a:lnTo>
                  <a:pt x="204821" y="40640"/>
                </a:lnTo>
                <a:lnTo>
                  <a:pt x="220643" y="29210"/>
                </a:lnTo>
                <a:lnTo>
                  <a:pt x="238220" y="19050"/>
                </a:lnTo>
                <a:lnTo>
                  <a:pt x="252942" y="16510"/>
                </a:lnTo>
                <a:lnTo>
                  <a:pt x="283392" y="16510"/>
                </a:lnTo>
                <a:lnTo>
                  <a:pt x="271397" y="5080"/>
                </a:lnTo>
                <a:lnTo>
                  <a:pt x="255326" y="0"/>
                </a:lnTo>
                <a:close/>
              </a:path>
            </a:pathLst>
          </a:custGeom>
          <a:solidFill>
            <a:srgbClr val="09978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 txBox="1"/>
          <p:nvPr/>
        </p:nvSpPr>
        <p:spPr>
          <a:xfrm>
            <a:off x="1216917" y="3230562"/>
            <a:ext cx="1986280" cy="714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290">
                <a:solidFill>
                  <a:srgbClr val="CAD6DE"/>
                </a:solidFill>
                <a:latin typeface="Yu Gothic"/>
                <a:cs typeface="Yu Gothic"/>
              </a:rPr>
              <a:t>Fíonten®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720"/>
              </a:spcBef>
            </a:pPr>
            <a:r>
              <a:rPr dirty="0" sz="1400" spc="-45">
                <a:solidFill>
                  <a:srgbClr val="CAD6DE"/>
                </a:solidFill>
                <a:latin typeface="Tahoma"/>
                <a:cs typeface="Tahoma"/>
              </a:rPr>
              <a:t>React,</a:t>
            </a:r>
            <a:r>
              <a:rPr dirty="0" sz="1400" spc="-7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WebSocket,</a:t>
            </a:r>
            <a:r>
              <a:rPr dirty="0" sz="1400" spc="-7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Charts</a:t>
            </a:r>
            <a:endParaRPr sz="1400">
              <a:latin typeface="Tahoma"/>
              <a:cs typeface="Tahoma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656376" y="4344860"/>
            <a:ext cx="328295" cy="380365"/>
            <a:chOff x="656376" y="4344860"/>
            <a:chExt cx="328295" cy="380365"/>
          </a:xfrm>
        </p:grpSpPr>
        <p:sp>
          <p:nvSpPr>
            <p:cNvPr id="9" name="object 9" descr=""/>
            <p:cNvSpPr/>
            <p:nvPr/>
          </p:nvSpPr>
          <p:spPr>
            <a:xfrm>
              <a:off x="717654" y="4501019"/>
              <a:ext cx="259079" cy="215265"/>
            </a:xfrm>
            <a:custGeom>
              <a:avLst/>
              <a:gdLst/>
              <a:ahLst/>
              <a:cxnLst/>
              <a:rect l="l" t="t" r="r" b="b"/>
              <a:pathLst>
                <a:path w="259080" h="215264">
                  <a:moveTo>
                    <a:pt x="257229" y="89281"/>
                  </a:moveTo>
                  <a:lnTo>
                    <a:pt x="216155" y="112263"/>
                  </a:lnTo>
                  <a:lnTo>
                    <a:pt x="174506" y="123061"/>
                  </a:lnTo>
                  <a:lnTo>
                    <a:pt x="157428" y="125566"/>
                  </a:lnTo>
                  <a:lnTo>
                    <a:pt x="149274" y="126593"/>
                  </a:lnTo>
                </a:path>
                <a:path w="259080" h="215264">
                  <a:moveTo>
                    <a:pt x="257656" y="0"/>
                  </a:moveTo>
                  <a:lnTo>
                    <a:pt x="221277" y="22707"/>
                  </a:lnTo>
                  <a:lnTo>
                    <a:pt x="176530" y="34861"/>
                  </a:lnTo>
                  <a:lnTo>
                    <a:pt x="127356" y="40322"/>
                  </a:lnTo>
                  <a:lnTo>
                    <a:pt x="118367" y="40690"/>
                  </a:lnTo>
                </a:path>
                <a:path w="259080" h="215264">
                  <a:moveTo>
                    <a:pt x="84275" y="40627"/>
                  </a:moveTo>
                  <a:lnTo>
                    <a:pt x="66151" y="39147"/>
                  </a:lnTo>
                  <a:lnTo>
                    <a:pt x="49280" y="37353"/>
                  </a:lnTo>
                  <a:lnTo>
                    <a:pt x="33376" y="35212"/>
                  </a:lnTo>
                  <a:lnTo>
                    <a:pt x="18157" y="32689"/>
                  </a:lnTo>
                  <a:lnTo>
                    <a:pt x="0" y="28016"/>
                  </a:lnTo>
                </a:path>
                <a:path w="259080" h="215264">
                  <a:moveTo>
                    <a:pt x="258579" y="154749"/>
                  </a:moveTo>
                  <a:lnTo>
                    <a:pt x="239436" y="187818"/>
                  </a:lnTo>
                  <a:lnTo>
                    <a:pt x="198653" y="204729"/>
                  </a:lnTo>
                  <a:lnTo>
                    <a:pt x="151918" y="213626"/>
                  </a:lnTo>
                  <a:lnTo>
                    <a:pt x="139879" y="214769"/>
                  </a:lnTo>
                </a:path>
              </a:pathLst>
            </a:custGeom>
            <a:ln w="16144">
              <a:solidFill>
                <a:srgbClr val="09978A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56494" y="4624963"/>
              <a:ext cx="112877" cy="96459"/>
            </a:xfrm>
            <a:prstGeom prst="rect">
              <a:avLst/>
            </a:prstGeom>
          </p:spPr>
        </p:pic>
        <p:sp>
          <p:nvSpPr>
            <p:cNvPr id="11" name="object 11" descr=""/>
            <p:cNvSpPr/>
            <p:nvPr/>
          </p:nvSpPr>
          <p:spPr>
            <a:xfrm>
              <a:off x="664448" y="4352932"/>
              <a:ext cx="311785" cy="364490"/>
            </a:xfrm>
            <a:custGeom>
              <a:avLst/>
              <a:gdLst/>
              <a:ahLst/>
              <a:cxnLst/>
              <a:rect l="l" t="t" r="r" b="b"/>
              <a:pathLst>
                <a:path w="311784" h="364489">
                  <a:moveTo>
                    <a:pt x="138" y="77042"/>
                  </a:moveTo>
                  <a:lnTo>
                    <a:pt x="224" y="67003"/>
                  </a:lnTo>
                  <a:lnTo>
                    <a:pt x="240" y="57994"/>
                  </a:lnTo>
                  <a:lnTo>
                    <a:pt x="335" y="50559"/>
                  </a:lnTo>
                  <a:lnTo>
                    <a:pt x="28012" y="19971"/>
                  </a:lnTo>
                  <a:lnTo>
                    <a:pt x="71834" y="6836"/>
                  </a:lnTo>
                  <a:lnTo>
                    <a:pt x="114155" y="1567"/>
                  </a:lnTo>
                  <a:lnTo>
                    <a:pt x="160146" y="0"/>
                  </a:lnTo>
                  <a:lnTo>
                    <a:pt x="174216" y="230"/>
                  </a:lnTo>
                  <a:lnTo>
                    <a:pt x="213326" y="2972"/>
                  </a:lnTo>
                  <a:lnTo>
                    <a:pt x="251121" y="9387"/>
                  </a:lnTo>
                  <a:lnTo>
                    <a:pt x="288646" y="22267"/>
                  </a:lnTo>
                  <a:lnTo>
                    <a:pt x="311570" y="58735"/>
                  </a:lnTo>
                  <a:lnTo>
                    <a:pt x="311687" y="70332"/>
                  </a:lnTo>
                  <a:lnTo>
                    <a:pt x="311744" y="85450"/>
                  </a:lnTo>
                </a:path>
                <a:path w="311784" h="364489">
                  <a:moveTo>
                    <a:pt x="311749" y="236427"/>
                  </a:moveTo>
                  <a:lnTo>
                    <a:pt x="311785" y="302836"/>
                  </a:lnTo>
                </a:path>
                <a:path w="311784" h="364489">
                  <a:moveTo>
                    <a:pt x="311734" y="147400"/>
                  </a:moveTo>
                  <a:lnTo>
                    <a:pt x="310434" y="237367"/>
                  </a:lnTo>
                </a:path>
                <a:path w="311784" h="364489">
                  <a:moveTo>
                    <a:pt x="311730" y="62031"/>
                  </a:moveTo>
                  <a:lnTo>
                    <a:pt x="296619" y="72895"/>
                  </a:lnTo>
                  <a:lnTo>
                    <a:pt x="280502" y="81540"/>
                  </a:lnTo>
                  <a:lnTo>
                    <a:pt x="263380" y="87968"/>
                  </a:lnTo>
                  <a:lnTo>
                    <a:pt x="245253" y="92181"/>
                  </a:lnTo>
                </a:path>
                <a:path w="311784" h="364489">
                  <a:moveTo>
                    <a:pt x="202479" y="274680"/>
                  </a:moveTo>
                  <a:lnTo>
                    <a:pt x="169378" y="276587"/>
                  </a:lnTo>
                  <a:lnTo>
                    <a:pt x="136274" y="276440"/>
                  </a:lnTo>
                  <a:lnTo>
                    <a:pt x="103168" y="273867"/>
                  </a:lnTo>
                  <a:lnTo>
                    <a:pt x="70062" y="268495"/>
                  </a:lnTo>
                </a:path>
                <a:path w="311784" h="364489">
                  <a:moveTo>
                    <a:pt x="70126" y="268089"/>
                  </a:moveTo>
                  <a:lnTo>
                    <a:pt x="50817" y="263819"/>
                  </a:lnTo>
                  <a:lnTo>
                    <a:pt x="32693" y="256990"/>
                  </a:lnTo>
                  <a:lnTo>
                    <a:pt x="15753" y="247602"/>
                  </a:lnTo>
                  <a:lnTo>
                    <a:pt x="0" y="235653"/>
                  </a:lnTo>
                </a:path>
                <a:path w="311784" h="364489">
                  <a:moveTo>
                    <a:pt x="193084" y="362856"/>
                  </a:moveTo>
                  <a:lnTo>
                    <a:pt x="169028" y="364116"/>
                  </a:lnTo>
                  <a:lnTo>
                    <a:pt x="144984" y="364213"/>
                  </a:lnTo>
                  <a:lnTo>
                    <a:pt x="120932" y="363022"/>
                  </a:lnTo>
                  <a:lnTo>
                    <a:pt x="96851" y="360418"/>
                  </a:lnTo>
                </a:path>
                <a:path w="311784" h="364489">
                  <a:moveTo>
                    <a:pt x="118" y="280103"/>
                  </a:moveTo>
                  <a:lnTo>
                    <a:pt x="138" y="77042"/>
                  </a:lnTo>
                </a:path>
                <a:path w="311784" h="364489">
                  <a:moveTo>
                    <a:pt x="171573" y="188777"/>
                  </a:moveTo>
                  <a:lnTo>
                    <a:pt x="137481" y="188714"/>
                  </a:lnTo>
                </a:path>
                <a:path w="311784" h="364489">
                  <a:moveTo>
                    <a:pt x="311744" y="85450"/>
                  </a:moveTo>
                  <a:lnTo>
                    <a:pt x="310861" y="148086"/>
                  </a:lnTo>
                </a:path>
                <a:path w="311784" h="364489">
                  <a:moveTo>
                    <a:pt x="53249" y="175925"/>
                  </a:moveTo>
                  <a:lnTo>
                    <a:pt x="38661" y="171312"/>
                  </a:lnTo>
                  <a:lnTo>
                    <a:pt x="24967" y="165034"/>
                  </a:lnTo>
                  <a:lnTo>
                    <a:pt x="12168" y="157090"/>
                  </a:lnTo>
                  <a:lnTo>
                    <a:pt x="266" y="147477"/>
                  </a:lnTo>
                </a:path>
                <a:path w="311784" h="364489">
                  <a:moveTo>
                    <a:pt x="245303" y="92448"/>
                  </a:moveTo>
                  <a:lnTo>
                    <a:pt x="201657" y="99372"/>
                  </a:lnTo>
                  <a:lnTo>
                    <a:pt x="158011" y="101965"/>
                  </a:lnTo>
                  <a:lnTo>
                    <a:pt x="114367" y="100097"/>
                  </a:lnTo>
                  <a:lnTo>
                    <a:pt x="70727" y="93641"/>
                  </a:lnTo>
                </a:path>
                <a:path w="311784" h="364489">
                  <a:moveTo>
                    <a:pt x="70772" y="93337"/>
                  </a:moveTo>
                  <a:lnTo>
                    <a:pt x="51735" y="89148"/>
                  </a:lnTo>
                  <a:lnTo>
                    <a:pt x="33626" y="82772"/>
                  </a:lnTo>
                  <a:lnTo>
                    <a:pt x="16444" y="74207"/>
                  </a:lnTo>
                  <a:lnTo>
                    <a:pt x="187" y="63453"/>
                  </a:lnTo>
                </a:path>
              </a:pathLst>
            </a:custGeom>
            <a:ln w="16144">
              <a:solidFill>
                <a:srgbClr val="09978A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 descr=""/>
          <p:cNvSpPr txBox="1"/>
          <p:nvPr/>
        </p:nvSpPr>
        <p:spPr>
          <a:xfrm>
            <a:off x="1216917" y="4402137"/>
            <a:ext cx="1717675" cy="7143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>
                <a:solidFill>
                  <a:srgbClr val="CAD6DE"/>
                </a:solidFill>
                <a:latin typeface="Yu Gothic"/>
                <a:cs typeface="Yu Gothic"/>
              </a:rPr>
              <a:t>ÐΘtΘ</a:t>
            </a:r>
            <a:r>
              <a:rPr dirty="0" sz="1650" spc="-80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90">
                <a:solidFill>
                  <a:srgbClr val="CAD6DE"/>
                </a:solidFill>
                <a:latin typeface="Yu Gothic"/>
                <a:cs typeface="Yu Gothic"/>
              </a:rPr>
              <a:t>LΘKeí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720"/>
              </a:spcBef>
            </a:pP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PostgreSQL,</a:t>
            </a:r>
            <a:r>
              <a:rPr dirty="0" sz="1400" spc="-5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45">
                <a:solidFill>
                  <a:srgbClr val="CAD6DE"/>
                </a:solidFill>
                <a:latin typeface="Tahoma"/>
                <a:cs typeface="Tahoma"/>
              </a:rPr>
              <a:t>Redis,</a:t>
            </a:r>
            <a:r>
              <a:rPr dirty="0" sz="1400" spc="-5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5">
                <a:solidFill>
                  <a:srgbClr val="CAD6DE"/>
                </a:solidFill>
                <a:latin typeface="Tahoma"/>
                <a:cs typeface="Tahoma"/>
              </a:rPr>
              <a:t>S3</a:t>
            </a:r>
            <a:endParaRPr sz="1400">
              <a:latin typeface="Tahoma"/>
              <a:cs typeface="Tahoma"/>
            </a:endParaRPr>
          </a:p>
        </p:txBody>
      </p:sp>
      <p:grpSp>
        <p:nvGrpSpPr>
          <p:cNvPr id="13" name="object 13" descr=""/>
          <p:cNvGrpSpPr/>
          <p:nvPr/>
        </p:nvGrpSpPr>
        <p:grpSpPr>
          <a:xfrm>
            <a:off x="647249" y="5516431"/>
            <a:ext cx="346710" cy="381000"/>
            <a:chOff x="647249" y="5516431"/>
            <a:chExt cx="346710" cy="381000"/>
          </a:xfrm>
        </p:grpSpPr>
        <p:pic>
          <p:nvPicPr>
            <p:cNvPr id="14" name="object 14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60648" y="5516431"/>
              <a:ext cx="121705" cy="73744"/>
            </a:xfrm>
            <a:prstGeom prst="rect">
              <a:avLst/>
            </a:prstGeom>
          </p:spPr>
        </p:pic>
        <p:sp>
          <p:nvSpPr>
            <p:cNvPr id="15" name="object 15" descr=""/>
            <p:cNvSpPr/>
            <p:nvPr/>
          </p:nvSpPr>
          <p:spPr>
            <a:xfrm>
              <a:off x="647249" y="5582017"/>
              <a:ext cx="346710" cy="307340"/>
            </a:xfrm>
            <a:custGeom>
              <a:avLst/>
              <a:gdLst/>
              <a:ahLst/>
              <a:cxnLst/>
              <a:rect l="l" t="t" r="r" b="b"/>
              <a:pathLst>
                <a:path w="346709" h="307339">
                  <a:moveTo>
                    <a:pt x="59917" y="40030"/>
                  </a:moveTo>
                  <a:lnTo>
                    <a:pt x="32429" y="64744"/>
                  </a:lnTo>
                  <a:lnTo>
                    <a:pt x="32369" y="75298"/>
                  </a:lnTo>
                </a:path>
                <a:path w="346709" h="307339">
                  <a:moveTo>
                    <a:pt x="228693" y="97612"/>
                  </a:moveTo>
                  <a:lnTo>
                    <a:pt x="229323" y="95923"/>
                  </a:lnTo>
                  <a:lnTo>
                    <a:pt x="229602" y="94170"/>
                  </a:lnTo>
                  <a:lnTo>
                    <a:pt x="229532" y="92354"/>
                  </a:lnTo>
                  <a:lnTo>
                    <a:pt x="229467" y="90551"/>
                  </a:lnTo>
                  <a:lnTo>
                    <a:pt x="225171" y="82880"/>
                  </a:lnTo>
                  <a:lnTo>
                    <a:pt x="223846" y="81648"/>
                  </a:lnTo>
                  <a:lnTo>
                    <a:pt x="222333" y="80733"/>
                  </a:lnTo>
                  <a:lnTo>
                    <a:pt x="220637" y="80098"/>
                  </a:lnTo>
                  <a:lnTo>
                    <a:pt x="218940" y="79476"/>
                  </a:lnTo>
                  <a:lnTo>
                    <a:pt x="217189" y="79197"/>
                  </a:lnTo>
                  <a:lnTo>
                    <a:pt x="215383" y="79273"/>
                  </a:lnTo>
                  <a:lnTo>
                    <a:pt x="213573" y="79349"/>
                  </a:lnTo>
                  <a:lnTo>
                    <a:pt x="205907" y="83654"/>
                  </a:lnTo>
                  <a:lnTo>
                    <a:pt x="204683" y="84975"/>
                  </a:lnTo>
                  <a:lnTo>
                    <a:pt x="203760" y="86499"/>
                  </a:lnTo>
                  <a:lnTo>
                    <a:pt x="203140" y="88188"/>
                  </a:lnTo>
                </a:path>
                <a:path w="346709" h="307339">
                  <a:moveTo>
                    <a:pt x="229045" y="97726"/>
                  </a:moveTo>
                  <a:lnTo>
                    <a:pt x="225920" y="102984"/>
                  </a:lnTo>
                  <a:lnTo>
                    <a:pt x="221311" y="105892"/>
                  </a:lnTo>
                  <a:lnTo>
                    <a:pt x="215224" y="106464"/>
                  </a:lnTo>
                </a:path>
                <a:path w="346709" h="307339">
                  <a:moveTo>
                    <a:pt x="215234" y="106451"/>
                  </a:moveTo>
                  <a:lnTo>
                    <a:pt x="209445" y="105232"/>
                  </a:lnTo>
                  <a:lnTo>
                    <a:pt x="205258" y="101968"/>
                  </a:lnTo>
                  <a:lnTo>
                    <a:pt x="202664" y="96647"/>
                  </a:lnTo>
                </a:path>
                <a:path w="346709" h="307339">
                  <a:moveTo>
                    <a:pt x="202812" y="88074"/>
                  </a:moveTo>
                  <a:lnTo>
                    <a:pt x="202604" y="96685"/>
                  </a:lnTo>
                </a:path>
                <a:path w="346709" h="307339">
                  <a:moveTo>
                    <a:pt x="213100" y="273685"/>
                  </a:moveTo>
                  <a:lnTo>
                    <a:pt x="134396" y="273469"/>
                  </a:lnTo>
                </a:path>
                <a:path w="346709" h="307339">
                  <a:moveTo>
                    <a:pt x="213196" y="306806"/>
                  </a:moveTo>
                  <a:lnTo>
                    <a:pt x="213100" y="273685"/>
                  </a:lnTo>
                </a:path>
                <a:path w="346709" h="307339">
                  <a:moveTo>
                    <a:pt x="37355" y="306793"/>
                  </a:moveTo>
                  <a:lnTo>
                    <a:pt x="346182" y="306806"/>
                  </a:lnTo>
                </a:path>
                <a:path w="346709" h="307339">
                  <a:moveTo>
                    <a:pt x="134396" y="273469"/>
                  </a:moveTo>
                  <a:lnTo>
                    <a:pt x="134341" y="306793"/>
                  </a:lnTo>
                </a:path>
                <a:path w="346709" h="307339">
                  <a:moveTo>
                    <a:pt x="316001" y="306819"/>
                  </a:moveTo>
                  <a:lnTo>
                    <a:pt x="315549" y="66370"/>
                  </a:lnTo>
                </a:path>
                <a:path w="346709" h="307339">
                  <a:moveTo>
                    <a:pt x="246190" y="0"/>
                  </a:moveTo>
                  <a:lnTo>
                    <a:pt x="101762" y="266"/>
                  </a:lnTo>
                </a:path>
                <a:path w="346709" h="307339">
                  <a:moveTo>
                    <a:pt x="246364" y="39966"/>
                  </a:moveTo>
                  <a:lnTo>
                    <a:pt x="246190" y="0"/>
                  </a:lnTo>
                </a:path>
                <a:path w="346709" h="307339">
                  <a:moveTo>
                    <a:pt x="101762" y="266"/>
                  </a:moveTo>
                  <a:lnTo>
                    <a:pt x="101704" y="39966"/>
                  </a:lnTo>
                </a:path>
                <a:path w="346709" h="307339">
                  <a:moveTo>
                    <a:pt x="0" y="306806"/>
                  </a:moveTo>
                  <a:lnTo>
                    <a:pt x="37355" y="306793"/>
                  </a:lnTo>
                </a:path>
                <a:path w="346709" h="307339">
                  <a:moveTo>
                    <a:pt x="274041" y="105143"/>
                  </a:moveTo>
                  <a:lnTo>
                    <a:pt x="271879" y="105943"/>
                  </a:lnTo>
                  <a:lnTo>
                    <a:pt x="269656" y="106159"/>
                  </a:lnTo>
                  <a:lnTo>
                    <a:pt x="267374" y="105816"/>
                  </a:lnTo>
                  <a:lnTo>
                    <a:pt x="257129" y="97853"/>
                  </a:lnTo>
                  <a:lnTo>
                    <a:pt x="256226" y="95732"/>
                  </a:lnTo>
                  <a:lnTo>
                    <a:pt x="255894" y="93522"/>
                  </a:lnTo>
                  <a:lnTo>
                    <a:pt x="256137" y="91224"/>
                  </a:lnTo>
                  <a:lnTo>
                    <a:pt x="256376" y="88925"/>
                  </a:lnTo>
                  <a:lnTo>
                    <a:pt x="267860" y="79159"/>
                  </a:lnTo>
                  <a:lnTo>
                    <a:pt x="270167" y="79286"/>
                  </a:lnTo>
                  <a:lnTo>
                    <a:pt x="281131" y="86233"/>
                  </a:lnTo>
                  <a:lnTo>
                    <a:pt x="282237" y="88252"/>
                  </a:lnTo>
                  <a:lnTo>
                    <a:pt x="282783" y="90424"/>
                  </a:lnTo>
                  <a:lnTo>
                    <a:pt x="282762" y="92722"/>
                  </a:lnTo>
                  <a:lnTo>
                    <a:pt x="282742" y="95034"/>
                  </a:lnTo>
                  <a:lnTo>
                    <a:pt x="282167" y="97193"/>
                  </a:lnTo>
                  <a:lnTo>
                    <a:pt x="281026" y="99199"/>
                  </a:lnTo>
                  <a:lnTo>
                    <a:pt x="279890" y="101206"/>
                  </a:lnTo>
                  <a:lnTo>
                    <a:pt x="278338" y="102806"/>
                  </a:lnTo>
                  <a:lnTo>
                    <a:pt x="276368" y="104013"/>
                  </a:lnTo>
                </a:path>
                <a:path w="346709" h="307339">
                  <a:moveTo>
                    <a:pt x="274076" y="105232"/>
                  </a:moveTo>
                  <a:lnTo>
                    <a:pt x="276641" y="104470"/>
                  </a:lnTo>
                </a:path>
              </a:pathLst>
            </a:custGeom>
            <a:ln w="16136">
              <a:solidFill>
                <a:srgbClr val="09978A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6" name="object 1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20888" y="5725511"/>
              <a:ext cx="200431" cy="82541"/>
            </a:xfrm>
            <a:prstGeom prst="rect">
              <a:avLst/>
            </a:prstGeom>
          </p:spPr>
        </p:pic>
        <p:sp>
          <p:nvSpPr>
            <p:cNvPr id="17" name="object 17" descr=""/>
            <p:cNvSpPr/>
            <p:nvPr/>
          </p:nvSpPr>
          <p:spPr>
            <a:xfrm>
              <a:off x="679554" y="5621692"/>
              <a:ext cx="283845" cy="267335"/>
            </a:xfrm>
            <a:custGeom>
              <a:avLst/>
              <a:gdLst/>
              <a:ahLst/>
              <a:cxnLst/>
              <a:rect l="l" t="t" r="r" b="b"/>
              <a:pathLst>
                <a:path w="283844" h="267335">
                  <a:moveTo>
                    <a:pt x="283443" y="26682"/>
                  </a:moveTo>
                  <a:lnTo>
                    <a:pt x="283423" y="24650"/>
                  </a:lnTo>
                  <a:lnTo>
                    <a:pt x="283175" y="22631"/>
                  </a:lnTo>
                  <a:lnTo>
                    <a:pt x="282694" y="20650"/>
                  </a:lnTo>
                  <a:lnTo>
                    <a:pt x="282218" y="18656"/>
                  </a:lnTo>
                  <a:lnTo>
                    <a:pt x="281523" y="16751"/>
                  </a:lnTo>
                  <a:lnTo>
                    <a:pt x="280610" y="14935"/>
                  </a:lnTo>
                  <a:lnTo>
                    <a:pt x="279697" y="13106"/>
                  </a:lnTo>
                  <a:lnTo>
                    <a:pt x="272911" y="5600"/>
                  </a:lnTo>
                  <a:lnTo>
                    <a:pt x="271293" y="4356"/>
                  </a:lnTo>
                  <a:lnTo>
                    <a:pt x="257884" y="0"/>
                  </a:lnTo>
                  <a:lnTo>
                    <a:pt x="255840" y="50"/>
                  </a:lnTo>
                  <a:lnTo>
                    <a:pt x="253801" y="101"/>
                  </a:lnTo>
                  <a:lnTo>
                    <a:pt x="251792" y="393"/>
                  </a:lnTo>
                  <a:lnTo>
                    <a:pt x="249812" y="901"/>
                  </a:lnTo>
                </a:path>
                <a:path w="283844" h="267335">
                  <a:moveTo>
                    <a:pt x="249654" y="292"/>
                  </a:moveTo>
                  <a:lnTo>
                    <a:pt x="27612" y="355"/>
                  </a:lnTo>
                </a:path>
                <a:path w="283844" h="267335">
                  <a:moveTo>
                    <a:pt x="64" y="35623"/>
                  </a:moveTo>
                  <a:lnTo>
                    <a:pt x="0" y="267119"/>
                  </a:lnTo>
                </a:path>
              </a:pathLst>
            </a:custGeom>
            <a:ln w="16136">
              <a:solidFill>
                <a:srgbClr val="09978A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8" name="object 18" descr=""/>
          <p:cNvSpPr txBox="1"/>
          <p:nvPr/>
        </p:nvSpPr>
        <p:spPr>
          <a:xfrm>
            <a:off x="1216917" y="5564187"/>
            <a:ext cx="1851660" cy="72390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250">
                <a:solidFill>
                  <a:srgbClr val="CAD6DE"/>
                </a:solidFill>
                <a:latin typeface="Yu Gothic"/>
                <a:cs typeface="Yu Gothic"/>
              </a:rPr>
              <a:t>InfíΘstíustuíe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1795"/>
              </a:spcBef>
            </a:pPr>
            <a:r>
              <a:rPr dirty="0" sz="1400" spc="-40">
                <a:solidFill>
                  <a:srgbClr val="CAD6DE"/>
                </a:solidFill>
                <a:latin typeface="Tahoma"/>
                <a:cs typeface="Tahoma"/>
              </a:rPr>
              <a:t>Docker,</a:t>
            </a:r>
            <a:r>
              <a:rPr dirty="0" sz="1400" spc="-8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30">
                <a:solidFill>
                  <a:srgbClr val="CAD6DE"/>
                </a:solidFill>
                <a:latin typeface="Tahoma"/>
                <a:cs typeface="Tahoma"/>
              </a:rPr>
              <a:t>K8s,</a:t>
            </a:r>
            <a:r>
              <a:rPr dirty="0" sz="1400" spc="-8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5">
                <a:solidFill>
                  <a:srgbClr val="CAD6DE"/>
                </a:solidFill>
                <a:latin typeface="Tahoma"/>
                <a:cs typeface="Tahoma"/>
              </a:rPr>
              <a:t>AWS</a:t>
            </a:r>
            <a:endParaRPr sz="1400">
              <a:latin typeface="Tahoma"/>
              <a:cs typeface="Tahoma"/>
            </a:endParaRPr>
          </a:p>
        </p:txBody>
      </p:sp>
      <p:pic>
        <p:nvPicPr>
          <p:cNvPr id="19" name="object 19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38175" y="6534150"/>
            <a:ext cx="3790949" cy="3790947"/>
          </a:xfrm>
          <a:prstGeom prst="rect">
            <a:avLst/>
          </a:prstGeom>
        </p:spPr>
      </p:pic>
      <p:sp>
        <p:nvSpPr>
          <p:cNvPr id="20" name="object 20" descr=""/>
          <p:cNvSpPr txBox="1"/>
          <p:nvPr/>
        </p:nvSpPr>
        <p:spPr>
          <a:xfrm>
            <a:off x="4874069" y="1373402"/>
            <a:ext cx="2814320" cy="2266950"/>
          </a:xfrm>
          <a:prstGeom prst="rect">
            <a:avLst/>
          </a:prstGeom>
        </p:spPr>
        <p:txBody>
          <a:bodyPr wrap="square" lIns="0" tIns="1155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10"/>
              </a:spcBef>
            </a:pPr>
            <a:r>
              <a:rPr dirty="0" sz="2000" spc="375">
                <a:solidFill>
                  <a:srgbClr val="FFFFFF"/>
                </a:solidFill>
                <a:latin typeface="Yu Gothic"/>
                <a:cs typeface="Yu Gothic"/>
              </a:rPr>
              <a:t>Platfoím</a:t>
            </a:r>
            <a:r>
              <a:rPr dirty="0" sz="2000" spc="-10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2000" spc="310">
                <a:solidFill>
                  <a:srgbClr val="FFFFFF"/>
                </a:solidFill>
                <a:latin typeface="Yu Gothic"/>
                <a:cs typeface="Yu Gothic"/>
              </a:rPr>
              <a:t>Scale</a:t>
            </a:r>
            <a:endParaRPr sz="2000">
              <a:latin typeface="Yu Gothic"/>
              <a:cs typeface="Yu Gothic"/>
            </a:endParaRPr>
          </a:p>
          <a:p>
            <a:pPr algn="ctr" marL="54610">
              <a:lnSpc>
                <a:spcPct val="100000"/>
              </a:lnSpc>
              <a:spcBef>
                <a:spcPts val="1875"/>
              </a:spcBef>
            </a:pPr>
            <a:r>
              <a:rPr dirty="0" sz="4700" spc="450">
                <a:solidFill>
                  <a:srgbClr val="CAD6DE"/>
                </a:solidFill>
                <a:latin typeface="Yu Gothic"/>
                <a:cs typeface="Yu Gothic"/>
              </a:rPr>
              <a:t>GG</a:t>
            </a:r>
            <a:endParaRPr sz="4700">
              <a:latin typeface="Yu Gothic"/>
              <a:cs typeface="Yu Gothic"/>
            </a:endParaRPr>
          </a:p>
          <a:p>
            <a:pPr algn="ctr" marL="54610">
              <a:lnSpc>
                <a:spcPct val="100000"/>
              </a:lnSpc>
              <a:spcBef>
                <a:spcPts val="1535"/>
              </a:spcBef>
            </a:pPr>
            <a:r>
              <a:rPr dirty="0" sz="1650" spc="210">
                <a:solidFill>
                  <a:srgbClr val="CAD6DE"/>
                </a:solidFill>
                <a:latin typeface="Yu Gothic"/>
                <a:cs typeface="Yu Gothic"/>
              </a:rPr>
              <a:t>FeΘtuíes</a:t>
            </a:r>
            <a:endParaRPr sz="1650">
              <a:latin typeface="Yu Gothic"/>
              <a:cs typeface="Yu Gothic"/>
            </a:endParaRPr>
          </a:p>
          <a:p>
            <a:pPr algn="ctr" marL="54610">
              <a:lnSpc>
                <a:spcPct val="100000"/>
              </a:lnSpc>
              <a:spcBef>
                <a:spcPts val="1720"/>
              </a:spcBef>
            </a:pP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Comprehensive</a:t>
            </a:r>
            <a:r>
              <a:rPr dirty="0" sz="1400" spc="-5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5">
                <a:solidFill>
                  <a:srgbClr val="CAD6DE"/>
                </a:solidFill>
                <a:latin typeface="Tahoma"/>
                <a:cs typeface="Tahoma"/>
              </a:rPr>
              <a:t>security</a:t>
            </a:r>
            <a:r>
              <a:rPr dirty="0" sz="1400" spc="-5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capabilities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8255300" y="2015077"/>
            <a:ext cx="2249805" cy="162560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dirty="0" sz="4700" spc="540">
                <a:solidFill>
                  <a:srgbClr val="CAD6DE"/>
                </a:solidFill>
                <a:latin typeface="Yu Gothic"/>
                <a:cs typeface="Yu Gothic"/>
              </a:rPr>
              <a:t>8O=</a:t>
            </a:r>
            <a:endParaRPr sz="4700">
              <a:latin typeface="Yu Gothic"/>
              <a:cs typeface="Yu Gothic"/>
            </a:endParaRPr>
          </a:p>
          <a:p>
            <a:pPr algn="ctr">
              <a:lnSpc>
                <a:spcPct val="100000"/>
              </a:lnSpc>
              <a:spcBef>
                <a:spcPts val="1535"/>
              </a:spcBef>
            </a:pPr>
            <a:r>
              <a:rPr dirty="0" sz="1650" spc="280">
                <a:solidFill>
                  <a:srgbClr val="CAD6DE"/>
                </a:solidFill>
                <a:latin typeface="Yu Gothic"/>
                <a:cs typeface="Yu Gothic"/>
              </a:rPr>
              <a:t>6PI</a:t>
            </a:r>
            <a:r>
              <a:rPr dirty="0" sz="1650" spc="-20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300">
                <a:solidFill>
                  <a:srgbClr val="CAD6DE"/>
                </a:solidFill>
                <a:latin typeface="Yu Gothic"/>
                <a:cs typeface="Yu Gothic"/>
              </a:rPr>
              <a:t>«n®points</a:t>
            </a:r>
            <a:endParaRPr sz="1650">
              <a:latin typeface="Yu Gothic"/>
              <a:cs typeface="Yu Gothic"/>
            </a:endParaRPr>
          </a:p>
          <a:p>
            <a:pPr algn="ctr">
              <a:lnSpc>
                <a:spcPct val="100000"/>
              </a:lnSpc>
              <a:spcBef>
                <a:spcPts val="1720"/>
              </a:spcBef>
            </a:pP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Extensive</a:t>
            </a:r>
            <a:r>
              <a:rPr dirty="0" sz="1400" spc="-4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5">
                <a:solidFill>
                  <a:srgbClr val="CAD6DE"/>
                </a:solidFill>
                <a:latin typeface="Tahoma"/>
                <a:cs typeface="Tahoma"/>
              </a:rPr>
              <a:t>integration</a:t>
            </a:r>
            <a:r>
              <a:rPr dirty="0" sz="1400" spc="-4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options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22" name="object 22" descr=""/>
          <p:cNvSpPr txBox="1"/>
          <p:nvPr/>
        </p:nvSpPr>
        <p:spPr>
          <a:xfrm>
            <a:off x="5231260" y="4043902"/>
            <a:ext cx="2155190" cy="16154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dirty="0" sz="4700" spc="1070">
                <a:solidFill>
                  <a:srgbClr val="CAD6DE"/>
                </a:solidFill>
                <a:latin typeface="Yu Gothic"/>
                <a:cs typeface="Yu Gothic"/>
              </a:rPr>
              <a:t>22</a:t>
            </a:r>
            <a:endParaRPr sz="4700">
              <a:latin typeface="Yu Gothic"/>
              <a:cs typeface="Yu Gothic"/>
            </a:endParaRPr>
          </a:p>
          <a:p>
            <a:pPr algn="ctr">
              <a:lnSpc>
                <a:spcPct val="100000"/>
              </a:lnSpc>
              <a:spcBef>
                <a:spcPts val="1460"/>
              </a:spcBef>
            </a:pPr>
            <a:r>
              <a:rPr dirty="0" sz="1650" spc="290">
                <a:solidFill>
                  <a:srgbClr val="CAD6DE"/>
                </a:solidFill>
                <a:latin typeface="Yu Gothic"/>
                <a:cs typeface="Yu Gothic"/>
              </a:rPr>
              <a:t>Misíoseívises</a:t>
            </a:r>
            <a:endParaRPr sz="1650">
              <a:latin typeface="Yu Gothic"/>
              <a:cs typeface="Yu Gothic"/>
            </a:endParaRPr>
          </a:p>
          <a:p>
            <a:pPr algn="ctr">
              <a:lnSpc>
                <a:spcPct val="100000"/>
              </a:lnSpc>
              <a:spcBef>
                <a:spcPts val="1720"/>
              </a:spcBef>
            </a:pP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Scalable</a:t>
            </a:r>
            <a:r>
              <a:rPr dirty="0" sz="1400" spc="-6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30">
                <a:solidFill>
                  <a:srgbClr val="CAD6DE"/>
                </a:solidFill>
                <a:latin typeface="Tahoma"/>
                <a:cs typeface="Tahoma"/>
              </a:rPr>
              <a:t>architecture</a:t>
            </a:r>
            <a:r>
              <a:rPr dirty="0" sz="1400" spc="-6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design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23" name="object 23" descr=""/>
          <p:cNvSpPr txBox="1"/>
          <p:nvPr/>
        </p:nvSpPr>
        <p:spPr>
          <a:xfrm>
            <a:off x="8356500" y="4043902"/>
            <a:ext cx="2047239" cy="16154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dirty="0" sz="4700" spc="-25">
                <a:solidFill>
                  <a:srgbClr val="CAD6DE"/>
                </a:solidFill>
                <a:latin typeface="Yu Gothic"/>
                <a:cs typeface="Yu Gothic"/>
              </a:rPr>
              <a:t>G=</a:t>
            </a:r>
            <a:endParaRPr sz="4700">
              <a:latin typeface="Yu Gothic"/>
              <a:cs typeface="Yu Gothic"/>
            </a:endParaRPr>
          </a:p>
          <a:p>
            <a:pPr algn="ctr">
              <a:lnSpc>
                <a:spcPct val="100000"/>
              </a:lnSpc>
              <a:spcBef>
                <a:spcPts val="1460"/>
              </a:spcBef>
            </a:pPr>
            <a:r>
              <a:rPr dirty="0" sz="1650" spc="275">
                <a:solidFill>
                  <a:srgbClr val="CAD6DE"/>
                </a:solidFill>
                <a:latin typeface="Yu Gothic"/>
                <a:cs typeface="Yu Gothic"/>
              </a:rPr>
              <a:t>Ðetestion</a:t>
            </a:r>
            <a:r>
              <a:rPr dirty="0" sz="1650" spc="5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215">
                <a:solidFill>
                  <a:srgbClr val="CAD6DE"/>
                </a:solidFill>
                <a:latin typeface="Yu Gothic"/>
                <a:cs typeface="Yu Gothic"/>
              </a:rPr>
              <a:t>Rules</a:t>
            </a:r>
            <a:endParaRPr sz="1650">
              <a:latin typeface="Yu Gothic"/>
              <a:cs typeface="Yu Gothic"/>
            </a:endParaRPr>
          </a:p>
          <a:p>
            <a:pPr algn="ctr">
              <a:lnSpc>
                <a:spcPct val="100000"/>
              </a:lnSpc>
              <a:spcBef>
                <a:spcPts val="1720"/>
              </a:spcBef>
            </a:pP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Advanced</a:t>
            </a:r>
            <a:r>
              <a:rPr dirty="0" sz="1400" spc="-4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5">
                <a:solidFill>
                  <a:srgbClr val="CAD6DE"/>
                </a:solidFill>
                <a:latin typeface="Tahoma"/>
                <a:cs typeface="Tahoma"/>
              </a:rPr>
              <a:t>correlation</a:t>
            </a:r>
            <a:r>
              <a:rPr dirty="0" sz="1400" spc="-4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CAD6DE"/>
                </a:solidFill>
                <a:latin typeface="Tahoma"/>
                <a:cs typeface="Tahoma"/>
              </a:rPr>
              <a:t>logic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24" name="object 24" descr=""/>
          <p:cNvSpPr txBox="1"/>
          <p:nvPr/>
        </p:nvSpPr>
        <p:spPr>
          <a:xfrm>
            <a:off x="5084658" y="6072727"/>
            <a:ext cx="2447925" cy="16154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dirty="0" sz="4700" spc="1125">
                <a:solidFill>
                  <a:srgbClr val="CAD6DE"/>
                </a:solidFill>
                <a:latin typeface="Yu Gothic"/>
                <a:cs typeface="Yu Gothic"/>
              </a:rPr>
              <a:t>4</a:t>
            </a:r>
            <a:endParaRPr sz="4700">
              <a:latin typeface="Yu Gothic"/>
              <a:cs typeface="Yu Gothic"/>
            </a:endParaRPr>
          </a:p>
          <a:p>
            <a:pPr algn="ctr">
              <a:lnSpc>
                <a:spcPct val="100000"/>
              </a:lnSpc>
              <a:spcBef>
                <a:spcPts val="1460"/>
              </a:spcBef>
            </a:pPr>
            <a:r>
              <a:rPr dirty="0" sz="1650" spc="370">
                <a:solidFill>
                  <a:srgbClr val="CAD6DE"/>
                </a:solidFill>
                <a:latin typeface="Yu Gothic"/>
                <a:cs typeface="Yu Gothic"/>
              </a:rPr>
              <a:t>SO6R</a:t>
            </a:r>
            <a:r>
              <a:rPr dirty="0" sz="1650" spc="-15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165">
                <a:solidFill>
                  <a:srgbClr val="CAD6DE"/>
                </a:solidFill>
                <a:latin typeface="Yu Gothic"/>
                <a:cs typeface="Yu Gothic"/>
              </a:rPr>
              <a:t>PlΘKbooks</a:t>
            </a:r>
            <a:endParaRPr sz="1650">
              <a:latin typeface="Yu Gothic"/>
              <a:cs typeface="Yu Gothic"/>
            </a:endParaRPr>
          </a:p>
          <a:p>
            <a:pPr algn="ctr">
              <a:lnSpc>
                <a:spcPct val="100000"/>
              </a:lnSpc>
              <a:spcBef>
                <a:spcPts val="1720"/>
              </a:spcBef>
            </a:pPr>
            <a:r>
              <a:rPr dirty="0" sz="1400">
                <a:solidFill>
                  <a:srgbClr val="CAD6DE"/>
                </a:solidFill>
                <a:latin typeface="Tahoma"/>
                <a:cs typeface="Tahoma"/>
              </a:rPr>
              <a:t>Automated</a:t>
            </a:r>
            <a:r>
              <a:rPr dirty="0" sz="1400" spc="-6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25">
                <a:solidFill>
                  <a:srgbClr val="CAD6DE"/>
                </a:solidFill>
                <a:latin typeface="Tahoma"/>
                <a:cs typeface="Tahoma"/>
              </a:rPr>
              <a:t>response</a:t>
            </a:r>
            <a:r>
              <a:rPr dirty="0" sz="1400" spc="-6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workflows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25" name="object 25" descr=""/>
          <p:cNvSpPr txBox="1"/>
          <p:nvPr/>
        </p:nvSpPr>
        <p:spPr>
          <a:xfrm>
            <a:off x="8378831" y="6072727"/>
            <a:ext cx="2002155" cy="16154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dirty="0" sz="4700" spc="1125">
                <a:solidFill>
                  <a:srgbClr val="CAD6DE"/>
                </a:solidFill>
                <a:latin typeface="Yu Gothic"/>
                <a:cs typeface="Yu Gothic"/>
              </a:rPr>
              <a:t>4</a:t>
            </a:r>
            <a:endParaRPr sz="4700">
              <a:latin typeface="Yu Gothic"/>
              <a:cs typeface="Yu Gothic"/>
            </a:endParaRPr>
          </a:p>
          <a:p>
            <a:pPr algn="ctr">
              <a:lnSpc>
                <a:spcPct val="100000"/>
              </a:lnSpc>
              <a:spcBef>
                <a:spcPts val="1460"/>
              </a:spcBef>
            </a:pPr>
            <a:r>
              <a:rPr dirty="0" sz="1650" spc="125">
                <a:solidFill>
                  <a:srgbClr val="CAD6DE"/>
                </a:solidFill>
                <a:latin typeface="Yu Gothic"/>
                <a:cs typeface="Yu Gothic"/>
              </a:rPr>
              <a:t>UI</a:t>
            </a:r>
            <a:r>
              <a:rPr dirty="0" sz="1650" spc="-80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305">
                <a:solidFill>
                  <a:srgbClr val="CAD6DE"/>
                </a:solidFill>
                <a:latin typeface="Yu Gothic"/>
                <a:cs typeface="Yu Gothic"/>
              </a:rPr>
              <a:t>Ahemes</a:t>
            </a:r>
            <a:endParaRPr sz="1650">
              <a:latin typeface="Yu Gothic"/>
              <a:cs typeface="Yu Gothic"/>
            </a:endParaRPr>
          </a:p>
          <a:p>
            <a:pPr algn="ctr">
              <a:lnSpc>
                <a:spcPct val="100000"/>
              </a:lnSpc>
              <a:spcBef>
                <a:spcPts val="1720"/>
              </a:spcBef>
            </a:pP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Customisable</a:t>
            </a:r>
            <a:r>
              <a:rPr dirty="0" sz="1400" spc="-8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50">
                <a:solidFill>
                  <a:srgbClr val="CAD6DE"/>
                </a:solidFill>
                <a:latin typeface="Tahoma"/>
                <a:cs typeface="Tahoma"/>
              </a:rPr>
              <a:t>dark</a:t>
            </a:r>
            <a:r>
              <a:rPr dirty="0" sz="1400" spc="-8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CAD6DE"/>
                </a:solidFill>
                <a:latin typeface="Tahoma"/>
                <a:cs typeface="Tahoma"/>
              </a:rPr>
              <a:t>modes</a:t>
            </a:r>
            <a:endParaRPr sz="1400">
              <a:latin typeface="Tahoma"/>
              <a:cs typeface="Tahoma"/>
            </a:endParaRPr>
          </a:p>
        </p:txBody>
      </p:sp>
      <p:pic>
        <p:nvPicPr>
          <p:cNvPr id="26" name="object 26" descr="">
            <a:hlinkClick r:id="rId7"/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9580244" y="10522457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1430000" cy="12573000"/>
          </a:xfrm>
          <a:custGeom>
            <a:avLst/>
            <a:gdLst/>
            <a:ahLst/>
            <a:cxnLst/>
            <a:rect l="l" t="t" r="r" b="b"/>
            <a:pathLst>
              <a:path w="11430000" h="12573000">
                <a:moveTo>
                  <a:pt x="11430000" y="0"/>
                </a:moveTo>
                <a:lnTo>
                  <a:pt x="0" y="0"/>
                </a:lnTo>
                <a:lnTo>
                  <a:pt x="0" y="12573000"/>
                </a:lnTo>
                <a:lnTo>
                  <a:pt x="11430000" y="12573000"/>
                </a:lnTo>
                <a:lnTo>
                  <a:pt x="11430000" y="0"/>
                </a:lnTo>
                <a:close/>
              </a:path>
            </a:pathLst>
          </a:custGeom>
          <a:solidFill>
            <a:srgbClr val="102836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30000" cy="227647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24879" y="2768600"/>
            <a:ext cx="6198870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595"/>
              <a:t>«xpeíiense</a:t>
            </a:r>
            <a:r>
              <a:rPr dirty="0" spc="-125"/>
              <a:t> </a:t>
            </a:r>
            <a:r>
              <a:rPr dirty="0" spc="580"/>
              <a:t>the</a:t>
            </a:r>
            <a:r>
              <a:rPr dirty="0" spc="-45"/>
              <a:t> </a:t>
            </a:r>
            <a:r>
              <a:rPr dirty="0" spc="425"/>
              <a:t>PlΘtfoím</a:t>
            </a:r>
          </a:p>
        </p:txBody>
      </p:sp>
      <p:sp>
        <p:nvSpPr>
          <p:cNvPr id="5" name="object 5" descr=""/>
          <p:cNvSpPr txBox="1"/>
          <p:nvPr/>
        </p:nvSpPr>
        <p:spPr>
          <a:xfrm>
            <a:off x="624879" y="4729607"/>
            <a:ext cx="4825365" cy="2444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400" spc="-110" b="1">
                <a:solidFill>
                  <a:srgbClr val="CAD6DE"/>
                </a:solidFill>
                <a:latin typeface="Tahoma"/>
                <a:cs typeface="Tahoma"/>
              </a:rPr>
              <a:t>Repository:</a:t>
            </a:r>
            <a:r>
              <a:rPr dirty="0" sz="1400" spc="310" b="1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400" spc="-110" b="1">
                <a:solidFill>
                  <a:srgbClr val="09978A"/>
                </a:solidFill>
                <a:latin typeface="Tahoma"/>
                <a:cs typeface="Tahoma"/>
                <a:hlinkClick r:id="rId3"/>
              </a:rPr>
              <a:t>g</a:t>
            </a:r>
            <a:r>
              <a:rPr dirty="0" u="sng" sz="1400" spc="-110" b="1">
                <a:solidFill>
                  <a:srgbClr val="09978A"/>
                </a:solidFill>
                <a:uFill>
                  <a:solidFill>
                    <a:srgbClr val="09978A"/>
                  </a:solidFill>
                </a:uFill>
                <a:latin typeface="Tahoma"/>
                <a:cs typeface="Tahoma"/>
                <a:hlinkClick r:id="rId3"/>
              </a:rPr>
              <a:t>ithub.com/Codesofsahil/TECKNOVA-</a:t>
            </a:r>
            <a:r>
              <a:rPr dirty="0" u="sng" sz="1400" spc="-70" b="1">
                <a:solidFill>
                  <a:srgbClr val="09978A"/>
                </a:solidFill>
                <a:uFill>
                  <a:solidFill>
                    <a:srgbClr val="09978A"/>
                  </a:solidFill>
                </a:uFill>
                <a:latin typeface="Tahoma"/>
                <a:cs typeface="Tahoma"/>
                <a:hlinkClick r:id="rId3"/>
              </a:rPr>
              <a:t>HC-</a:t>
            </a:r>
            <a:r>
              <a:rPr dirty="0" u="sng" sz="1400" spc="-60" b="1">
                <a:solidFill>
                  <a:srgbClr val="09978A"/>
                </a:solidFill>
                <a:uFill>
                  <a:solidFill>
                    <a:srgbClr val="09978A"/>
                  </a:solidFill>
                </a:uFill>
                <a:latin typeface="Tahoma"/>
                <a:cs typeface="Tahoma"/>
                <a:hlinkClick r:id="rId3"/>
              </a:rPr>
              <a:t>102.</a:t>
            </a:r>
            <a:r>
              <a:rPr dirty="0" sz="1400" spc="-60" b="1">
                <a:solidFill>
                  <a:srgbClr val="09978A"/>
                </a:solidFill>
                <a:latin typeface="Tahoma"/>
                <a:cs typeface="Tahoma"/>
                <a:hlinkClick r:id="rId3"/>
              </a:rPr>
              <a:t>g</a:t>
            </a:r>
            <a:r>
              <a:rPr dirty="0" u="sng" sz="1400" spc="-60" b="1">
                <a:solidFill>
                  <a:srgbClr val="09978A"/>
                </a:solidFill>
                <a:uFill>
                  <a:solidFill>
                    <a:srgbClr val="09978A"/>
                  </a:solidFill>
                </a:uFill>
                <a:latin typeface="Tahoma"/>
                <a:cs typeface="Tahoma"/>
                <a:hlinkClick r:id="rId3"/>
              </a:rPr>
              <a:t>it</a:t>
            </a:r>
            <a:endParaRPr sz="1400">
              <a:latin typeface="Tahoma"/>
              <a:cs typeface="Tahoma"/>
            </a:endParaRPr>
          </a:p>
        </p:txBody>
      </p:sp>
      <p:pic>
        <p:nvPicPr>
          <p:cNvPr id="6" name="object 6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38175" y="5317032"/>
            <a:ext cx="95250" cy="95250"/>
          </a:xfrm>
          <a:prstGeom prst="rect">
            <a:avLst/>
          </a:prstGeom>
        </p:spPr>
      </p:pic>
      <p:sp>
        <p:nvSpPr>
          <p:cNvPr id="7" name="object 7" descr=""/>
          <p:cNvSpPr txBox="1"/>
          <p:nvPr/>
        </p:nvSpPr>
        <p:spPr>
          <a:xfrm>
            <a:off x="898128" y="5211762"/>
            <a:ext cx="2704465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110">
                <a:solidFill>
                  <a:srgbClr val="CAD6DE"/>
                </a:solidFill>
                <a:latin typeface="Yu Gothic"/>
                <a:cs typeface="Yu Gothic"/>
              </a:rPr>
              <a:t>Real-</a:t>
            </a:r>
            <a:r>
              <a:rPr dirty="0" sz="1650" spc="270">
                <a:solidFill>
                  <a:srgbClr val="CAD6DE"/>
                </a:solidFill>
                <a:latin typeface="Yu Gothic"/>
                <a:cs typeface="Yu Gothic"/>
              </a:rPr>
              <a:t>Time</a:t>
            </a:r>
            <a:r>
              <a:rPr dirty="0" sz="1650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275">
                <a:solidFill>
                  <a:srgbClr val="CAD6DE"/>
                </a:solidFill>
                <a:latin typeface="Yu Gothic"/>
                <a:cs typeface="Yu Gothic"/>
              </a:rPr>
              <a:t>Monitoíing</a:t>
            </a:r>
            <a:endParaRPr sz="1650">
              <a:latin typeface="Yu Gothic"/>
              <a:cs typeface="Yu Gothic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38175" y="5955207"/>
            <a:ext cx="95250" cy="85725"/>
          </a:xfrm>
          <a:prstGeom prst="rect">
            <a:avLst/>
          </a:prstGeom>
        </p:spPr>
      </p:pic>
      <p:sp>
        <p:nvSpPr>
          <p:cNvPr id="9" name="object 9" descr=""/>
          <p:cNvSpPr txBox="1"/>
          <p:nvPr/>
        </p:nvSpPr>
        <p:spPr>
          <a:xfrm>
            <a:off x="898128" y="5840412"/>
            <a:ext cx="2816860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355">
                <a:solidFill>
                  <a:srgbClr val="CAD6DE"/>
                </a:solidFill>
                <a:latin typeface="Yu Gothic"/>
                <a:cs typeface="Yu Gothic"/>
              </a:rPr>
              <a:t>Automated</a:t>
            </a:r>
            <a:r>
              <a:rPr dirty="0" sz="1650" spc="-15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285">
                <a:solidFill>
                  <a:srgbClr val="CAD6DE"/>
                </a:solidFill>
                <a:latin typeface="Yu Gothic"/>
                <a:cs typeface="Yu Gothic"/>
              </a:rPr>
              <a:t>Response</a:t>
            </a:r>
            <a:endParaRPr sz="1650">
              <a:latin typeface="Yu Gothic"/>
              <a:cs typeface="Yu Gothic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38175" y="6583857"/>
            <a:ext cx="95250" cy="95250"/>
          </a:xfrm>
          <a:prstGeom prst="rect">
            <a:avLst/>
          </a:prstGeom>
        </p:spPr>
      </p:pic>
      <p:pic>
        <p:nvPicPr>
          <p:cNvPr id="11" name="object 11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38175" y="7222032"/>
            <a:ext cx="95250" cy="85725"/>
          </a:xfrm>
          <a:prstGeom prst="rect">
            <a:avLst/>
          </a:prstGeom>
        </p:spPr>
      </p:pic>
      <p:sp>
        <p:nvSpPr>
          <p:cNvPr id="12" name="object 12" descr=""/>
          <p:cNvSpPr txBox="1"/>
          <p:nvPr/>
        </p:nvSpPr>
        <p:spPr>
          <a:xfrm>
            <a:off x="898128" y="6469062"/>
            <a:ext cx="3406775" cy="92075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240">
                <a:solidFill>
                  <a:srgbClr val="CAD6DE"/>
                </a:solidFill>
                <a:latin typeface="Yu Gothic"/>
                <a:cs typeface="Yu Gothic"/>
              </a:rPr>
              <a:t>Mobile</a:t>
            </a:r>
            <a:r>
              <a:rPr dirty="0" sz="1650" spc="-85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290">
                <a:solidFill>
                  <a:srgbClr val="CAD6DE"/>
                </a:solidFill>
                <a:latin typeface="Yu Gothic"/>
                <a:cs typeface="Yu Gothic"/>
              </a:rPr>
              <a:t>Aleíts</a:t>
            </a:r>
            <a:endParaRPr sz="1650">
              <a:latin typeface="Yu Gothic"/>
              <a:cs typeface="Yu Gothic"/>
            </a:endParaRPr>
          </a:p>
          <a:p>
            <a:pPr marL="12700">
              <a:lnSpc>
                <a:spcPct val="100000"/>
              </a:lnSpc>
              <a:spcBef>
                <a:spcPts val="3045"/>
              </a:spcBef>
            </a:pPr>
            <a:r>
              <a:rPr dirty="0" sz="1650" spc="325">
                <a:solidFill>
                  <a:srgbClr val="CAD6DE"/>
                </a:solidFill>
                <a:latin typeface="Yu Gothic"/>
                <a:cs typeface="Yu Gothic"/>
              </a:rPr>
              <a:t>Thíeat</a:t>
            </a:r>
            <a:r>
              <a:rPr dirty="0" sz="1650" spc="-5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204">
                <a:solidFill>
                  <a:srgbClr val="CAD6DE"/>
                </a:solidFill>
                <a:latin typeface="Yu Gothic"/>
                <a:cs typeface="Yu Gothic"/>
              </a:rPr>
              <a:t>Intelligence</a:t>
            </a:r>
            <a:r>
              <a:rPr dirty="0" sz="1650">
                <a:solidFill>
                  <a:srgbClr val="CAD6DE"/>
                </a:solidFill>
                <a:latin typeface="Yu Gothic"/>
                <a:cs typeface="Yu Gothic"/>
              </a:rPr>
              <a:t> </a:t>
            </a:r>
            <a:r>
              <a:rPr dirty="0" sz="1650" spc="295">
                <a:solidFill>
                  <a:srgbClr val="CAD6DE"/>
                </a:solidFill>
                <a:latin typeface="Yu Gothic"/>
                <a:cs typeface="Yu Gothic"/>
              </a:rPr>
              <a:t>Lookup</a:t>
            </a:r>
            <a:endParaRPr sz="1650">
              <a:latin typeface="Yu Gothic"/>
              <a:cs typeface="Yu Gothic"/>
            </a:endParaRPr>
          </a:p>
        </p:txBody>
      </p:sp>
      <p:grpSp>
        <p:nvGrpSpPr>
          <p:cNvPr id="13" name="object 13" descr=""/>
          <p:cNvGrpSpPr/>
          <p:nvPr/>
        </p:nvGrpSpPr>
        <p:grpSpPr>
          <a:xfrm>
            <a:off x="5943600" y="4295775"/>
            <a:ext cx="2600325" cy="342900"/>
            <a:chOff x="5943600" y="4295775"/>
            <a:chExt cx="2600325" cy="342900"/>
          </a:xfrm>
        </p:grpSpPr>
        <p:sp>
          <p:nvSpPr>
            <p:cNvPr id="14" name="object 14" descr=""/>
            <p:cNvSpPr/>
            <p:nvPr/>
          </p:nvSpPr>
          <p:spPr>
            <a:xfrm>
              <a:off x="5943600" y="4295775"/>
              <a:ext cx="2600325" cy="342900"/>
            </a:xfrm>
            <a:custGeom>
              <a:avLst/>
              <a:gdLst/>
              <a:ahLst/>
              <a:cxnLst/>
              <a:rect l="l" t="t" r="r" b="b"/>
              <a:pathLst>
                <a:path w="2600325" h="342900">
                  <a:moveTo>
                    <a:pt x="2584526" y="0"/>
                  </a:moveTo>
                  <a:lnTo>
                    <a:pt x="15798" y="0"/>
                  </a:lnTo>
                  <a:lnTo>
                    <a:pt x="13474" y="457"/>
                  </a:lnTo>
                  <a:lnTo>
                    <a:pt x="0" y="15798"/>
                  </a:lnTo>
                  <a:lnTo>
                    <a:pt x="0" y="324688"/>
                  </a:lnTo>
                  <a:lnTo>
                    <a:pt x="0" y="327101"/>
                  </a:lnTo>
                  <a:lnTo>
                    <a:pt x="15798" y="342900"/>
                  </a:lnTo>
                  <a:lnTo>
                    <a:pt x="2584526" y="342900"/>
                  </a:lnTo>
                  <a:lnTo>
                    <a:pt x="2600325" y="327101"/>
                  </a:lnTo>
                  <a:lnTo>
                    <a:pt x="2600325" y="15798"/>
                  </a:lnTo>
                  <a:lnTo>
                    <a:pt x="2586850" y="457"/>
                  </a:lnTo>
                  <a:lnTo>
                    <a:pt x="2584526" y="0"/>
                  </a:lnTo>
                  <a:close/>
                </a:path>
              </a:pathLst>
            </a:custGeom>
            <a:solidFill>
              <a:srgbClr val="04484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6057900" y="4413580"/>
              <a:ext cx="146050" cy="100965"/>
            </a:xfrm>
            <a:custGeom>
              <a:avLst/>
              <a:gdLst/>
              <a:ahLst/>
              <a:cxnLst/>
              <a:rect l="l" t="t" r="r" b="b"/>
              <a:pathLst>
                <a:path w="146050" h="100964">
                  <a:moveTo>
                    <a:pt x="145707" y="0"/>
                  </a:moveTo>
                  <a:lnTo>
                    <a:pt x="45059" y="100584"/>
                  </a:lnTo>
                </a:path>
                <a:path w="146050" h="100964">
                  <a:moveTo>
                    <a:pt x="0" y="55321"/>
                  </a:moveTo>
                  <a:lnTo>
                    <a:pt x="45059" y="100584"/>
                  </a:lnTo>
                </a:path>
              </a:pathLst>
            </a:custGeom>
            <a:ln w="6453">
              <a:solidFill>
                <a:srgbClr val="CAD6DE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6" name="object 16" descr=""/>
          <p:cNvGrpSpPr/>
          <p:nvPr/>
        </p:nvGrpSpPr>
        <p:grpSpPr>
          <a:xfrm>
            <a:off x="8639175" y="4295775"/>
            <a:ext cx="1819275" cy="342900"/>
            <a:chOff x="8639175" y="4295775"/>
            <a:chExt cx="1819275" cy="342900"/>
          </a:xfrm>
        </p:grpSpPr>
        <p:sp>
          <p:nvSpPr>
            <p:cNvPr id="17" name="object 17" descr=""/>
            <p:cNvSpPr/>
            <p:nvPr/>
          </p:nvSpPr>
          <p:spPr>
            <a:xfrm>
              <a:off x="8639175" y="4295775"/>
              <a:ext cx="1819275" cy="342900"/>
            </a:xfrm>
            <a:custGeom>
              <a:avLst/>
              <a:gdLst/>
              <a:ahLst/>
              <a:cxnLst/>
              <a:rect l="l" t="t" r="r" b="b"/>
              <a:pathLst>
                <a:path w="1819275" h="342900">
                  <a:moveTo>
                    <a:pt x="1803476" y="0"/>
                  </a:moveTo>
                  <a:lnTo>
                    <a:pt x="15798" y="0"/>
                  </a:lnTo>
                  <a:lnTo>
                    <a:pt x="13474" y="457"/>
                  </a:lnTo>
                  <a:lnTo>
                    <a:pt x="0" y="15798"/>
                  </a:lnTo>
                  <a:lnTo>
                    <a:pt x="0" y="324688"/>
                  </a:lnTo>
                  <a:lnTo>
                    <a:pt x="0" y="327101"/>
                  </a:lnTo>
                  <a:lnTo>
                    <a:pt x="15798" y="342900"/>
                  </a:lnTo>
                  <a:lnTo>
                    <a:pt x="1803476" y="342900"/>
                  </a:lnTo>
                  <a:lnTo>
                    <a:pt x="1819275" y="327101"/>
                  </a:lnTo>
                  <a:lnTo>
                    <a:pt x="1819275" y="15798"/>
                  </a:lnTo>
                  <a:lnTo>
                    <a:pt x="1805800" y="457"/>
                  </a:lnTo>
                  <a:lnTo>
                    <a:pt x="1803476" y="0"/>
                  </a:lnTo>
                  <a:close/>
                </a:path>
              </a:pathLst>
            </a:custGeom>
            <a:solidFill>
              <a:srgbClr val="04484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8" name="object 18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744127" y="4387461"/>
              <a:ext cx="148597" cy="152465"/>
            </a:xfrm>
            <a:prstGeom prst="rect">
              <a:avLst/>
            </a:prstGeom>
          </p:spPr>
        </p:pic>
      </p:grpSp>
      <p:grpSp>
        <p:nvGrpSpPr>
          <p:cNvPr id="19" name="object 19" descr=""/>
          <p:cNvGrpSpPr/>
          <p:nvPr/>
        </p:nvGrpSpPr>
        <p:grpSpPr>
          <a:xfrm>
            <a:off x="5943600" y="4733925"/>
            <a:ext cx="1743075" cy="342900"/>
            <a:chOff x="5943600" y="4733925"/>
            <a:chExt cx="1743075" cy="342900"/>
          </a:xfrm>
        </p:grpSpPr>
        <p:sp>
          <p:nvSpPr>
            <p:cNvPr id="20" name="object 20" descr=""/>
            <p:cNvSpPr/>
            <p:nvPr/>
          </p:nvSpPr>
          <p:spPr>
            <a:xfrm>
              <a:off x="5943600" y="4733925"/>
              <a:ext cx="1743075" cy="342900"/>
            </a:xfrm>
            <a:custGeom>
              <a:avLst/>
              <a:gdLst/>
              <a:ahLst/>
              <a:cxnLst/>
              <a:rect l="l" t="t" r="r" b="b"/>
              <a:pathLst>
                <a:path w="1743075" h="342900">
                  <a:moveTo>
                    <a:pt x="1727276" y="0"/>
                  </a:moveTo>
                  <a:lnTo>
                    <a:pt x="15798" y="0"/>
                  </a:lnTo>
                  <a:lnTo>
                    <a:pt x="13474" y="457"/>
                  </a:lnTo>
                  <a:lnTo>
                    <a:pt x="0" y="15798"/>
                  </a:lnTo>
                  <a:lnTo>
                    <a:pt x="0" y="324688"/>
                  </a:lnTo>
                  <a:lnTo>
                    <a:pt x="0" y="327101"/>
                  </a:lnTo>
                  <a:lnTo>
                    <a:pt x="15798" y="342900"/>
                  </a:lnTo>
                  <a:lnTo>
                    <a:pt x="1727276" y="342900"/>
                  </a:lnTo>
                  <a:lnTo>
                    <a:pt x="1743075" y="327101"/>
                  </a:lnTo>
                  <a:lnTo>
                    <a:pt x="1743075" y="15798"/>
                  </a:lnTo>
                  <a:lnTo>
                    <a:pt x="1729600" y="457"/>
                  </a:lnTo>
                  <a:lnTo>
                    <a:pt x="1727276" y="0"/>
                  </a:lnTo>
                  <a:close/>
                </a:path>
              </a:pathLst>
            </a:custGeom>
            <a:solidFill>
              <a:srgbClr val="04484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1" name="object 21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054458" y="4846650"/>
              <a:ext cx="149148" cy="129717"/>
            </a:xfrm>
            <a:prstGeom prst="rect">
              <a:avLst/>
            </a:prstGeom>
          </p:spPr>
        </p:pic>
      </p:grpSp>
      <p:grpSp>
        <p:nvGrpSpPr>
          <p:cNvPr id="22" name="object 22" descr=""/>
          <p:cNvGrpSpPr/>
          <p:nvPr/>
        </p:nvGrpSpPr>
        <p:grpSpPr>
          <a:xfrm>
            <a:off x="7772400" y="4724400"/>
            <a:ext cx="1800225" cy="361950"/>
            <a:chOff x="7772400" y="4724400"/>
            <a:chExt cx="1800225" cy="361950"/>
          </a:xfrm>
        </p:grpSpPr>
        <p:sp>
          <p:nvSpPr>
            <p:cNvPr id="23" name="object 23" descr=""/>
            <p:cNvSpPr/>
            <p:nvPr/>
          </p:nvSpPr>
          <p:spPr>
            <a:xfrm>
              <a:off x="7777162" y="4729162"/>
              <a:ext cx="1790700" cy="352425"/>
            </a:xfrm>
            <a:custGeom>
              <a:avLst/>
              <a:gdLst/>
              <a:ahLst/>
              <a:cxnLst/>
              <a:rect l="l" t="t" r="r" b="b"/>
              <a:pathLst>
                <a:path w="1790700" h="352425">
                  <a:moveTo>
                    <a:pt x="0" y="338975"/>
                  </a:moveTo>
                  <a:lnTo>
                    <a:pt x="0" y="13449"/>
                  </a:lnTo>
                  <a:lnTo>
                    <a:pt x="0" y="11671"/>
                  </a:lnTo>
                  <a:lnTo>
                    <a:pt x="342" y="9956"/>
                  </a:lnTo>
                  <a:lnTo>
                    <a:pt x="1016" y="8305"/>
                  </a:lnTo>
                  <a:lnTo>
                    <a:pt x="1701" y="6654"/>
                  </a:lnTo>
                  <a:lnTo>
                    <a:pt x="2679" y="5194"/>
                  </a:lnTo>
                  <a:lnTo>
                    <a:pt x="3937" y="3937"/>
                  </a:lnTo>
                  <a:lnTo>
                    <a:pt x="5194" y="2679"/>
                  </a:lnTo>
                  <a:lnTo>
                    <a:pt x="6654" y="1701"/>
                  </a:lnTo>
                  <a:lnTo>
                    <a:pt x="8305" y="1016"/>
                  </a:lnTo>
                  <a:lnTo>
                    <a:pt x="9956" y="342"/>
                  </a:lnTo>
                  <a:lnTo>
                    <a:pt x="11671" y="0"/>
                  </a:lnTo>
                  <a:lnTo>
                    <a:pt x="13449" y="0"/>
                  </a:lnTo>
                  <a:lnTo>
                    <a:pt x="1777250" y="0"/>
                  </a:lnTo>
                  <a:lnTo>
                    <a:pt x="1779028" y="0"/>
                  </a:lnTo>
                  <a:lnTo>
                    <a:pt x="1780743" y="342"/>
                  </a:lnTo>
                  <a:lnTo>
                    <a:pt x="1789671" y="8305"/>
                  </a:lnTo>
                  <a:lnTo>
                    <a:pt x="1790357" y="9956"/>
                  </a:lnTo>
                  <a:lnTo>
                    <a:pt x="1790700" y="11671"/>
                  </a:lnTo>
                  <a:lnTo>
                    <a:pt x="1790700" y="13449"/>
                  </a:lnTo>
                  <a:lnTo>
                    <a:pt x="1790700" y="338975"/>
                  </a:lnTo>
                  <a:lnTo>
                    <a:pt x="1790700" y="340753"/>
                  </a:lnTo>
                  <a:lnTo>
                    <a:pt x="1790357" y="342468"/>
                  </a:lnTo>
                  <a:lnTo>
                    <a:pt x="1789671" y="344119"/>
                  </a:lnTo>
                  <a:lnTo>
                    <a:pt x="1788998" y="345770"/>
                  </a:lnTo>
                  <a:lnTo>
                    <a:pt x="1788020" y="347218"/>
                  </a:lnTo>
                  <a:lnTo>
                    <a:pt x="1786763" y="348475"/>
                  </a:lnTo>
                  <a:lnTo>
                    <a:pt x="1785493" y="349745"/>
                  </a:lnTo>
                  <a:lnTo>
                    <a:pt x="1784045" y="350723"/>
                  </a:lnTo>
                  <a:lnTo>
                    <a:pt x="1782394" y="351396"/>
                  </a:lnTo>
                  <a:lnTo>
                    <a:pt x="1780743" y="352082"/>
                  </a:lnTo>
                  <a:lnTo>
                    <a:pt x="1779028" y="352425"/>
                  </a:lnTo>
                  <a:lnTo>
                    <a:pt x="1777250" y="352425"/>
                  </a:lnTo>
                  <a:lnTo>
                    <a:pt x="13449" y="352425"/>
                  </a:lnTo>
                  <a:lnTo>
                    <a:pt x="11671" y="352425"/>
                  </a:lnTo>
                  <a:lnTo>
                    <a:pt x="9956" y="352082"/>
                  </a:lnTo>
                  <a:lnTo>
                    <a:pt x="8305" y="351396"/>
                  </a:lnTo>
                  <a:lnTo>
                    <a:pt x="6654" y="350723"/>
                  </a:lnTo>
                  <a:lnTo>
                    <a:pt x="5194" y="349745"/>
                  </a:lnTo>
                  <a:lnTo>
                    <a:pt x="3937" y="348475"/>
                  </a:lnTo>
                  <a:lnTo>
                    <a:pt x="2679" y="347218"/>
                  </a:lnTo>
                  <a:lnTo>
                    <a:pt x="1701" y="345770"/>
                  </a:lnTo>
                  <a:lnTo>
                    <a:pt x="1016" y="344119"/>
                  </a:lnTo>
                  <a:lnTo>
                    <a:pt x="342" y="342468"/>
                  </a:lnTo>
                  <a:lnTo>
                    <a:pt x="0" y="340753"/>
                  </a:lnTo>
                  <a:lnTo>
                    <a:pt x="0" y="338975"/>
                  </a:lnTo>
                  <a:close/>
                </a:path>
              </a:pathLst>
            </a:custGeom>
            <a:ln w="9525">
              <a:solidFill>
                <a:srgbClr val="09978A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4" name="object 24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923210" y="4835395"/>
              <a:ext cx="91825" cy="152239"/>
            </a:xfrm>
            <a:prstGeom prst="rect">
              <a:avLst/>
            </a:prstGeom>
          </p:spPr>
        </p:pic>
      </p:grpSp>
      <p:sp>
        <p:nvSpPr>
          <p:cNvPr id="25" name="object 25" descr=""/>
          <p:cNvSpPr txBox="1"/>
          <p:nvPr/>
        </p:nvSpPr>
        <p:spPr>
          <a:xfrm>
            <a:off x="599479" y="3749675"/>
            <a:ext cx="9791700" cy="81470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  <a:tabLst>
                <a:tab pos="5346700" algn="l"/>
              </a:tabLst>
            </a:pPr>
            <a:r>
              <a:rPr dirty="0" sz="2000" spc="260">
                <a:solidFill>
                  <a:srgbClr val="FFFFFF"/>
                </a:solidFill>
                <a:latin typeface="Yu Gothic"/>
                <a:cs typeface="Yu Gothic"/>
              </a:rPr>
              <a:t>Live</a:t>
            </a:r>
            <a:r>
              <a:rPr dirty="0" sz="2000" spc="-30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2000" spc="405">
                <a:solidFill>
                  <a:srgbClr val="FFFFFF"/>
                </a:solidFill>
                <a:latin typeface="Yu Gothic"/>
                <a:cs typeface="Yu Gothic"/>
              </a:rPr>
              <a:t>Ðemo</a:t>
            </a:r>
            <a:r>
              <a:rPr dirty="0" sz="2000" spc="-105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2000" spc="420">
                <a:solidFill>
                  <a:srgbClr val="FFFFFF"/>
                </a:solidFill>
                <a:latin typeface="Yu Gothic"/>
                <a:cs typeface="Yu Gothic"/>
              </a:rPr>
              <a:t>6ssess</a:t>
            </a:r>
            <a:r>
              <a:rPr dirty="0" sz="2000">
                <a:solidFill>
                  <a:srgbClr val="FFFFFF"/>
                </a:solidFill>
                <a:latin typeface="Yu Gothic"/>
                <a:cs typeface="Yu Gothic"/>
              </a:rPr>
              <a:t>	</a:t>
            </a:r>
            <a:r>
              <a:rPr dirty="0" sz="2000" spc="265">
                <a:solidFill>
                  <a:srgbClr val="FFFFFF"/>
                </a:solidFill>
                <a:latin typeface="Yu Gothic"/>
                <a:cs typeface="Yu Gothic"/>
              </a:rPr>
              <a:t>PlΘtfoím</a:t>
            </a:r>
            <a:r>
              <a:rPr dirty="0" sz="2000" spc="-15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2000" spc="295">
                <a:solidFill>
                  <a:srgbClr val="FFFFFF"/>
                </a:solidFill>
                <a:latin typeface="Yu Gothic"/>
                <a:cs typeface="Yu Gothic"/>
              </a:rPr>
              <a:t>«xsellense</a:t>
            </a:r>
            <a:endParaRPr sz="2000">
              <a:latin typeface="Yu Gothic"/>
              <a:cs typeface="Yu Gothic"/>
            </a:endParaRPr>
          </a:p>
          <a:p>
            <a:pPr marL="38100">
              <a:lnSpc>
                <a:spcPct val="100000"/>
              </a:lnSpc>
              <a:spcBef>
                <a:spcPts val="2100"/>
              </a:spcBef>
              <a:tabLst>
                <a:tab pos="5674360" algn="l"/>
                <a:tab pos="8363584" algn="l"/>
              </a:tabLst>
            </a:pPr>
            <a:r>
              <a:rPr dirty="0" baseline="11904" sz="2100" spc="-165" b="1">
                <a:solidFill>
                  <a:srgbClr val="CAD6DE"/>
                </a:solidFill>
                <a:latin typeface="Tahoma"/>
                <a:cs typeface="Tahoma"/>
              </a:rPr>
              <a:t>URL:</a:t>
            </a:r>
            <a:r>
              <a:rPr dirty="0" baseline="11904" sz="2100" spc="-120" b="1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baseline="11904" sz="2100" spc="-15">
                <a:solidFill>
                  <a:srgbClr val="CAD6DE"/>
                </a:solidFill>
                <a:latin typeface="Tahoma"/>
                <a:cs typeface="Tahoma"/>
              </a:rPr>
              <a:t>localhost:5000</a:t>
            </a:r>
            <a:r>
              <a:rPr dirty="0" baseline="11904" sz="2100">
                <a:solidFill>
                  <a:srgbClr val="CAD6DE"/>
                </a:solidFill>
                <a:latin typeface="Tahoma"/>
                <a:cs typeface="Tahoma"/>
              </a:rPr>
              <a:t>	</a:t>
            </a:r>
            <a:r>
              <a:rPr dirty="0" sz="1150" spc="-10">
                <a:solidFill>
                  <a:srgbClr val="CAD6DE"/>
                </a:solidFill>
                <a:latin typeface="Tahoma"/>
                <a:cs typeface="Tahoma"/>
              </a:rPr>
              <a:t>100%</a:t>
            </a:r>
            <a:r>
              <a:rPr dirty="0" sz="1150" spc="-10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150">
                <a:solidFill>
                  <a:srgbClr val="CAD6DE"/>
                </a:solidFill>
                <a:latin typeface="Tahoma"/>
                <a:cs typeface="Tahoma"/>
              </a:rPr>
              <a:t>HACKATHON</a:t>
            </a:r>
            <a:r>
              <a:rPr dirty="0" sz="1150" spc="-9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150" spc="-10">
                <a:solidFill>
                  <a:srgbClr val="CAD6DE"/>
                </a:solidFill>
                <a:latin typeface="Tahoma"/>
                <a:cs typeface="Tahoma"/>
              </a:rPr>
              <a:t>COMPLIANCE</a:t>
            </a:r>
            <a:r>
              <a:rPr dirty="0" sz="1150">
                <a:solidFill>
                  <a:srgbClr val="CAD6DE"/>
                </a:solidFill>
                <a:latin typeface="Tahoma"/>
                <a:cs typeface="Tahoma"/>
              </a:rPr>
              <a:t>	PRODUCTION</a:t>
            </a:r>
            <a:r>
              <a:rPr dirty="0" sz="1150" spc="-40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150" spc="-10">
                <a:solidFill>
                  <a:srgbClr val="CAD6DE"/>
                </a:solidFill>
                <a:latin typeface="Tahoma"/>
                <a:cs typeface="Tahoma"/>
              </a:rPr>
              <a:t>READY</a:t>
            </a:r>
            <a:endParaRPr sz="1150">
              <a:latin typeface="Tahoma"/>
              <a:cs typeface="Tahoma"/>
            </a:endParaRPr>
          </a:p>
        </p:txBody>
      </p:sp>
      <p:sp>
        <p:nvSpPr>
          <p:cNvPr id="26" name="object 26" descr=""/>
          <p:cNvSpPr txBox="1"/>
          <p:nvPr/>
        </p:nvSpPr>
        <p:spPr>
          <a:xfrm>
            <a:off x="6261747" y="4794567"/>
            <a:ext cx="3205480" cy="2006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1848485" algn="l"/>
              </a:tabLst>
            </a:pPr>
            <a:r>
              <a:rPr dirty="0" sz="1150" spc="-35">
                <a:solidFill>
                  <a:srgbClr val="CAD6DE"/>
                </a:solidFill>
                <a:latin typeface="Tahoma"/>
                <a:cs typeface="Tahoma"/>
              </a:rPr>
              <a:t>ENTERPRISE</a:t>
            </a:r>
            <a:r>
              <a:rPr dirty="0" sz="1150" spc="-25">
                <a:solidFill>
                  <a:srgbClr val="CAD6DE"/>
                </a:solidFill>
                <a:latin typeface="Tahoma"/>
                <a:cs typeface="Tahoma"/>
              </a:rPr>
              <a:t> </a:t>
            </a:r>
            <a:r>
              <a:rPr dirty="0" sz="1150" spc="-20">
                <a:solidFill>
                  <a:srgbClr val="CAD6DE"/>
                </a:solidFill>
                <a:latin typeface="Tahoma"/>
                <a:cs typeface="Tahoma"/>
              </a:rPr>
              <a:t>GRADE</a:t>
            </a:r>
            <a:r>
              <a:rPr dirty="0" sz="1150">
                <a:solidFill>
                  <a:srgbClr val="CAD6DE"/>
                </a:solidFill>
                <a:latin typeface="Tahoma"/>
                <a:cs typeface="Tahoma"/>
              </a:rPr>
              <a:t>	</a:t>
            </a:r>
            <a:r>
              <a:rPr dirty="0" sz="1150" spc="-10">
                <a:solidFill>
                  <a:srgbClr val="09978A"/>
                </a:solidFill>
                <a:latin typeface="Tahoma"/>
                <a:cs typeface="Tahoma"/>
              </a:rPr>
              <a:t>QUICK</a:t>
            </a:r>
            <a:r>
              <a:rPr dirty="0" sz="1150" spc="-70">
                <a:solidFill>
                  <a:srgbClr val="09978A"/>
                </a:solidFill>
                <a:latin typeface="Tahoma"/>
                <a:cs typeface="Tahoma"/>
              </a:rPr>
              <a:t> </a:t>
            </a:r>
            <a:r>
              <a:rPr dirty="0" sz="1150" spc="-50">
                <a:solidFill>
                  <a:srgbClr val="09978A"/>
                </a:solidFill>
                <a:latin typeface="Tahoma"/>
                <a:cs typeface="Tahoma"/>
              </a:rPr>
              <a:t>START</a:t>
            </a:r>
            <a:r>
              <a:rPr dirty="0" sz="1150" spc="-70">
                <a:solidFill>
                  <a:srgbClr val="09978A"/>
                </a:solidFill>
                <a:latin typeface="Tahoma"/>
                <a:cs typeface="Tahoma"/>
              </a:rPr>
              <a:t> </a:t>
            </a:r>
            <a:r>
              <a:rPr dirty="0" sz="1150" spc="-20">
                <a:solidFill>
                  <a:srgbClr val="09978A"/>
                </a:solidFill>
                <a:latin typeface="Tahoma"/>
                <a:cs typeface="Tahoma"/>
              </a:rPr>
              <a:t>READY</a:t>
            </a:r>
            <a:endParaRPr sz="1150">
              <a:latin typeface="Tahoma"/>
              <a:cs typeface="Tahoma"/>
            </a:endParaRPr>
          </a:p>
        </p:txBody>
      </p:sp>
      <p:grpSp>
        <p:nvGrpSpPr>
          <p:cNvPr id="27" name="object 27" descr=""/>
          <p:cNvGrpSpPr/>
          <p:nvPr/>
        </p:nvGrpSpPr>
        <p:grpSpPr>
          <a:xfrm>
            <a:off x="5943600" y="5295900"/>
            <a:ext cx="4857750" cy="1514475"/>
            <a:chOff x="5943600" y="5295900"/>
            <a:chExt cx="4857750" cy="1514475"/>
          </a:xfrm>
        </p:grpSpPr>
        <p:sp>
          <p:nvSpPr>
            <p:cNvPr id="28" name="object 28" descr=""/>
            <p:cNvSpPr/>
            <p:nvPr/>
          </p:nvSpPr>
          <p:spPr>
            <a:xfrm>
              <a:off x="5943600" y="5295900"/>
              <a:ext cx="4857750" cy="1514475"/>
            </a:xfrm>
            <a:custGeom>
              <a:avLst/>
              <a:gdLst/>
              <a:ahLst/>
              <a:cxnLst/>
              <a:rect l="l" t="t" r="r" b="b"/>
              <a:pathLst>
                <a:path w="4857750" h="1514475">
                  <a:moveTo>
                    <a:pt x="4838001" y="0"/>
                  </a:moveTo>
                  <a:lnTo>
                    <a:pt x="19748" y="0"/>
                  </a:lnTo>
                  <a:lnTo>
                    <a:pt x="16852" y="571"/>
                  </a:lnTo>
                  <a:lnTo>
                    <a:pt x="0" y="19748"/>
                  </a:lnTo>
                  <a:lnTo>
                    <a:pt x="0" y="1491703"/>
                  </a:lnTo>
                  <a:lnTo>
                    <a:pt x="0" y="1494726"/>
                  </a:lnTo>
                  <a:lnTo>
                    <a:pt x="19748" y="1514475"/>
                  </a:lnTo>
                  <a:lnTo>
                    <a:pt x="4838001" y="1514475"/>
                  </a:lnTo>
                  <a:lnTo>
                    <a:pt x="4857750" y="1494726"/>
                  </a:lnTo>
                  <a:lnTo>
                    <a:pt x="4857750" y="19748"/>
                  </a:lnTo>
                  <a:lnTo>
                    <a:pt x="4840897" y="571"/>
                  </a:lnTo>
                  <a:lnTo>
                    <a:pt x="4838001" y="0"/>
                  </a:lnTo>
                  <a:close/>
                </a:path>
              </a:pathLst>
            </a:custGeom>
            <a:solidFill>
              <a:srgbClr val="04484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9" name="object 29" descr="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164757" y="5556948"/>
              <a:ext cx="187528" cy="187515"/>
            </a:xfrm>
            <a:prstGeom prst="rect">
              <a:avLst/>
            </a:prstGeom>
          </p:spPr>
        </p:pic>
      </p:grpSp>
      <p:sp>
        <p:nvSpPr>
          <p:cNvPr id="30" name="object 30" descr=""/>
          <p:cNvSpPr txBox="1"/>
          <p:nvPr/>
        </p:nvSpPr>
        <p:spPr>
          <a:xfrm>
            <a:off x="6566242" y="5507037"/>
            <a:ext cx="3553460" cy="100965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495">
                <a:solidFill>
                  <a:srgbClr val="FFFFFF"/>
                </a:solidFill>
                <a:latin typeface="Yu Gothic"/>
                <a:cs typeface="Yu Gothic"/>
              </a:rPr>
              <a:t>“et</a:t>
            </a:r>
            <a:r>
              <a:rPr dirty="0" sz="1650" spc="-20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1650" spc="235">
                <a:solidFill>
                  <a:srgbClr val="FFFFFF"/>
                </a:solidFill>
                <a:latin typeface="Yu Gothic"/>
                <a:cs typeface="Yu Gothic"/>
              </a:rPr>
              <a:t>StΘíte®</a:t>
            </a:r>
            <a:r>
              <a:rPr dirty="0" sz="1650" spc="-15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1650" spc="145">
                <a:solidFill>
                  <a:srgbClr val="FFFFFF"/>
                </a:solidFill>
                <a:latin typeface="Yu Gothic"/>
                <a:cs typeface="Yu Gothic"/>
              </a:rPr>
              <a:t>in</a:t>
            </a:r>
            <a:r>
              <a:rPr dirty="0" sz="1650" spc="-15">
                <a:solidFill>
                  <a:srgbClr val="FFFFFF"/>
                </a:solidFill>
                <a:latin typeface="Yu Gothic"/>
                <a:cs typeface="Yu Gothic"/>
              </a:rPr>
              <a:t> </a:t>
            </a:r>
            <a:r>
              <a:rPr dirty="0" sz="1650" spc="265">
                <a:solidFill>
                  <a:srgbClr val="FFFFFF"/>
                </a:solidFill>
                <a:latin typeface="Yu Gothic"/>
                <a:cs typeface="Yu Gothic"/>
              </a:rPr>
              <a:t>Minutes</a:t>
            </a:r>
            <a:endParaRPr sz="1650">
              <a:latin typeface="Yu Gothic"/>
              <a:cs typeface="Yu Gothic"/>
            </a:endParaRPr>
          </a:p>
          <a:p>
            <a:pPr marL="12700" marR="5080">
              <a:lnSpc>
                <a:spcPct val="138400"/>
              </a:lnSpc>
              <a:spcBef>
                <a:spcPts val="1075"/>
              </a:spcBef>
            </a:pPr>
            <a:r>
              <a:rPr dirty="0" sz="1400">
                <a:solidFill>
                  <a:srgbClr val="FFFFFF"/>
                </a:solidFill>
                <a:latin typeface="Tahoma"/>
                <a:cs typeface="Tahoma"/>
              </a:rPr>
              <a:t>Clone</a:t>
            </a:r>
            <a:r>
              <a:rPr dirty="0" sz="140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FFFFFF"/>
                </a:solidFill>
                <a:latin typeface="Tahoma"/>
                <a:cs typeface="Tahoma"/>
              </a:rPr>
              <a:t>repository</a:t>
            </a:r>
            <a:r>
              <a:rPr dirty="0" sz="1400" spc="-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650" spc="780">
                <a:solidFill>
                  <a:srgbClr val="FFFFFF"/>
                </a:solidFill>
                <a:latin typeface="Times New Roman"/>
                <a:cs typeface="Times New Roman"/>
              </a:rPr>
              <a:t>→</a:t>
            </a:r>
            <a:r>
              <a:rPr dirty="0" sz="650" spc="20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25">
                <a:solidFill>
                  <a:srgbClr val="FFFFFF"/>
                </a:solidFill>
                <a:latin typeface="Tahoma"/>
                <a:cs typeface="Tahoma"/>
              </a:rPr>
              <a:t>Configure</a:t>
            </a:r>
            <a:r>
              <a:rPr dirty="0" sz="140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400">
                <a:solidFill>
                  <a:srgbClr val="FFFFFF"/>
                </a:solidFill>
                <a:latin typeface="Tahoma"/>
                <a:cs typeface="Tahoma"/>
              </a:rPr>
              <a:t>environment</a:t>
            </a:r>
            <a:r>
              <a:rPr dirty="0" sz="1400" spc="-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650" spc="730">
                <a:solidFill>
                  <a:srgbClr val="FFFFFF"/>
                </a:solidFill>
                <a:latin typeface="Times New Roman"/>
                <a:cs typeface="Times New Roman"/>
              </a:rPr>
              <a:t>→ </a:t>
            </a:r>
            <a:r>
              <a:rPr dirty="0" sz="1400">
                <a:solidFill>
                  <a:srgbClr val="FFFFFF"/>
                </a:solidFill>
                <a:latin typeface="Tahoma"/>
                <a:cs typeface="Tahoma"/>
              </a:rPr>
              <a:t>Deploy</a:t>
            </a:r>
            <a:r>
              <a:rPr dirty="0" sz="1400" spc="-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400" spc="-20">
                <a:solidFill>
                  <a:srgbClr val="FFFFFF"/>
                </a:solidFill>
                <a:latin typeface="Tahoma"/>
                <a:cs typeface="Tahoma"/>
              </a:rPr>
              <a:t>containers</a:t>
            </a:r>
            <a:r>
              <a:rPr dirty="0" sz="140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650" spc="780">
                <a:solidFill>
                  <a:srgbClr val="FFFFFF"/>
                </a:solidFill>
                <a:latin typeface="Times New Roman"/>
                <a:cs typeface="Times New Roman"/>
              </a:rPr>
              <a:t>→</a:t>
            </a:r>
            <a:r>
              <a:rPr dirty="0" sz="650" spc="204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400" spc="-25">
                <a:solidFill>
                  <a:srgbClr val="FFFFFF"/>
                </a:solidFill>
                <a:latin typeface="Tahoma"/>
                <a:cs typeface="Tahoma"/>
              </a:rPr>
              <a:t>Access</a:t>
            </a:r>
            <a:r>
              <a:rPr dirty="0" sz="140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400" spc="-10">
                <a:solidFill>
                  <a:srgbClr val="FFFFFF"/>
                </a:solidFill>
                <a:latin typeface="Tahoma"/>
                <a:cs typeface="Tahoma"/>
              </a:rPr>
              <a:t>dashboard</a:t>
            </a:r>
            <a:endParaRPr sz="1400">
              <a:latin typeface="Tahoma"/>
              <a:cs typeface="Tahoma"/>
            </a:endParaRPr>
          </a:p>
        </p:txBody>
      </p:sp>
      <p:pic>
        <p:nvPicPr>
          <p:cNvPr id="31" name="object 31" descr="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5943600" y="7019925"/>
            <a:ext cx="4857749" cy="4848223"/>
          </a:xfrm>
          <a:prstGeom prst="rect">
            <a:avLst/>
          </a:prstGeom>
        </p:spPr>
      </p:pic>
      <p:pic>
        <p:nvPicPr>
          <p:cNvPr id="32" name="object 32" descr="">
            <a:hlinkClick r:id="rId11"/>
          </p:cNvPr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9580244" y="12058650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9978A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2026-01-17T02:31:28Z</dcterms:created>
  <dcterms:modified xsi:type="dcterms:W3CDTF">2026-01-17T02:31:28Z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2026-01-17T00:00:00Z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2026-01-17T00:00:00Z</vt:filetime>
  </property>
  <property fmtid="{D5CDD505-2E9C-101B-9397-08002B2CF9AE}" pid="5" name="Producer">
    <vt:lpwstr>pdf-lib (https://github.com/Hopding/pdf-lib)</vt:lpwstr>
  </property>
</Properties>
</file>